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503" r:id="rId2"/>
    <p:sldId id="266" r:id="rId3"/>
    <p:sldId id="466" r:id="rId4"/>
    <p:sldId id="504" r:id="rId5"/>
    <p:sldId id="505" r:id="rId6"/>
    <p:sldId id="506" r:id="rId7"/>
    <p:sldId id="507" r:id="rId8"/>
    <p:sldId id="511" r:id="rId9"/>
    <p:sldId id="508" r:id="rId10"/>
    <p:sldId id="510" r:id="rId11"/>
    <p:sldId id="526" r:id="rId12"/>
    <p:sldId id="513" r:id="rId13"/>
    <p:sldId id="514" r:id="rId14"/>
    <p:sldId id="512" r:id="rId15"/>
    <p:sldId id="516" r:id="rId16"/>
    <p:sldId id="515" r:id="rId17"/>
    <p:sldId id="517" r:id="rId18"/>
    <p:sldId id="518" r:id="rId19"/>
    <p:sldId id="519" r:id="rId20"/>
    <p:sldId id="521" r:id="rId21"/>
    <p:sldId id="520" r:id="rId22"/>
    <p:sldId id="522" r:id="rId23"/>
    <p:sldId id="523" r:id="rId24"/>
    <p:sldId id="524" r:id="rId25"/>
    <p:sldId id="525" r:id="rId26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변소현" initials="변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7FF8B"/>
    <a:srgbClr val="FDDDD3"/>
    <a:srgbClr val="FBF5C5"/>
    <a:srgbClr val="669900"/>
    <a:srgbClr val="CDF1FF"/>
    <a:srgbClr val="97E1FF"/>
    <a:srgbClr val="00A4E6"/>
    <a:srgbClr val="5BD0FF"/>
    <a:srgbClr val="29C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6" autoAdjust="0"/>
    <p:restoredTop sz="99281" autoAdjust="0"/>
  </p:normalViewPr>
  <p:slideViewPr>
    <p:cSldViewPr>
      <p:cViewPr varScale="1">
        <p:scale>
          <a:sx n="88" d="100"/>
          <a:sy n="88" d="100"/>
        </p:scale>
        <p:origin x="1464" y="62"/>
      </p:cViewPr>
      <p:guideLst>
        <p:guide orient="horz" pos="119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>
      <p:cViewPr>
        <p:scale>
          <a:sx n="75" d="100"/>
          <a:sy n="75" d="100"/>
        </p:scale>
        <p:origin x="3600" y="18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48182-79EE-4B02-9AA5-EF29C5299923}" type="datetimeFigureOut">
              <a:rPr lang="ko-KR" altLang="en-US" smtClean="0"/>
              <a:pPr/>
              <a:t>2019-06-24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5C772-0537-47DB-A826-2DBEDFD248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1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altLang="ko-KR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7361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896622" y="2257"/>
            <a:ext cx="5206714" cy="6883921"/>
          </a:xfrm>
          <a:prstGeom prst="rect">
            <a:avLst/>
          </a:prstGeom>
        </p:spPr>
      </p:pic>
      <p:sp>
        <p:nvSpPr>
          <p:cNvPr id="8" name="직사각형 6"/>
          <p:cNvSpPr/>
          <p:nvPr userDrawn="1"/>
        </p:nvSpPr>
        <p:spPr>
          <a:xfrm>
            <a:off x="0" y="0"/>
            <a:ext cx="5652120" cy="685800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7" name="직사각형 10"/>
          <p:cNvSpPr/>
          <p:nvPr userDrawn="1"/>
        </p:nvSpPr>
        <p:spPr>
          <a:xfrm flipV="1">
            <a:off x="0" y="5599536"/>
            <a:ext cx="903649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97645" y="5990292"/>
            <a:ext cx="2519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baseline="0" dirty="0" smtClean="0">
                <a:solidFill>
                  <a:schemeClr val="bg1"/>
                </a:solidFill>
                <a:latin typeface="+mn-lt"/>
                <a:ea typeface="+mn-ea"/>
              </a:rPr>
              <a:t>.</a:t>
            </a:r>
            <a:endParaRPr kumimoji="0" lang="ko-KR" altLang="en-US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538980" y="5990292"/>
            <a:ext cx="2519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baseline="0" dirty="0" smtClean="0">
                <a:solidFill>
                  <a:schemeClr val="bg1"/>
                </a:solidFill>
                <a:latin typeface="+mn-lt"/>
                <a:ea typeface="+mn-ea"/>
              </a:rPr>
              <a:t>.</a:t>
            </a:r>
            <a:endParaRPr kumimoji="0" lang="ko-KR" altLang="en-US" sz="20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6116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634256" y="1375873"/>
            <a:ext cx="7186612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de-DE" altLang="ko-KR" sz="1800" dirty="0" smtClean="0">
                <a:latin typeface="HY견고딕" pitchFamily="18" charset="-127"/>
                <a:ea typeface="HY견고딕" pitchFamily="18" charset="-127"/>
              </a:rPr>
              <a:t>C 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언어 </a:t>
            </a: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for Beginner(</a:t>
            </a:r>
            <a:r>
              <a:rPr kumimoji="0" lang="ko-KR" altLang="en-US" sz="1800" dirty="0" smtClean="0">
                <a:latin typeface="HY견고딕" pitchFamily="18" charset="-127"/>
                <a:ea typeface="HY견고딕" pitchFamily="18" charset="-127"/>
              </a:rPr>
              <a:t>개정판</a:t>
            </a: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)</a:t>
            </a:r>
            <a:endParaRPr kumimoji="0" lang="de-DE" altLang="ko-KR" sz="18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34256" y="2276872"/>
            <a:ext cx="7991475" cy="9848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의거하여 처벌을 받을 수 있습니다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5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7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926277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63185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054222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4113282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352928" cy="5472608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Char char="n"/>
              <a:defRPr sz="18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4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/>
            </a:lvl3pPr>
            <a:lvl4pPr marL="809625" indent="-180975">
              <a:spcAft>
                <a:spcPts val="300"/>
              </a:spcAft>
              <a:buSzPct val="96000"/>
              <a:defRPr sz="1200"/>
            </a:lvl4pPr>
            <a:lvl5pPr marL="990600" indent="-180975">
              <a:defRPr sz="12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278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섹션_예제스타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539552" y="980728"/>
            <a:ext cx="8424936" cy="5760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01910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683568" y="980728"/>
            <a:ext cx="8280920" cy="5544616"/>
          </a:xfrm>
          <a:noFill/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Clr>
                <a:srgbClr val="0070C0"/>
              </a:buClr>
              <a:buFont typeface="Wingdings" pitchFamily="2" charset="2"/>
              <a:buNone/>
              <a:defRPr sz="1400" b="0">
                <a:latin typeface="Garamond" panose="02020404030301010803" pitchFamily="18" charset="0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4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400"/>
            </a:lvl3pPr>
            <a:lvl4pPr marL="809625" indent="-180975">
              <a:spcAft>
                <a:spcPts val="300"/>
              </a:spcAft>
              <a:buSzPct val="96000"/>
              <a:defRPr sz="1200"/>
            </a:lvl4pPr>
            <a:lvl5pPr marL="990600" indent="-180975">
              <a:defRPr sz="1200"/>
            </a:lvl5pPr>
          </a:lstStyle>
          <a:p>
            <a:pPr lvl="0"/>
            <a:r>
              <a:rPr lang="ko-KR" altLang="en-US" dirty="0" smtClean="0"/>
              <a:t>텍스트를 편집해주세요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869479"/>
            <a:ext cx="2339752" cy="0"/>
          </a:xfrm>
          <a:prstGeom prst="line">
            <a:avLst/>
          </a:prstGeom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 userDrawn="1"/>
        </p:nvCxnSpPr>
        <p:spPr>
          <a:xfrm>
            <a:off x="2339752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 userDrawn="1"/>
        </p:nvCxnSpPr>
        <p:spPr>
          <a:xfrm>
            <a:off x="4572000" y="869479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 userDrawn="1"/>
        </p:nvCxnSpPr>
        <p:spPr>
          <a:xfrm>
            <a:off x="6821191" y="869479"/>
            <a:ext cx="2339752" cy="0"/>
          </a:xfrm>
          <a:prstGeom prst="line">
            <a:avLst/>
          </a:prstGeom>
          <a:ln w="762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868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그림 개체 틀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7335441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9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0" dirty="0"/>
              <a:t>여기에 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00300" y="2811054"/>
            <a:ext cx="67437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ts val="4650"/>
              </a:lnSpc>
              <a:defRPr lang="en-ZA" sz="3300" b="1" spc="-225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algn="r" rtl="0"/>
            <a:r>
              <a:rPr lang="ko-KR" altLang="en-US" noProof="0" dirty="0"/>
              <a:t>클릭하여 프레젠테이션 제목 편집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0300" y="4061040"/>
            <a:ext cx="4935141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sz="13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00025" lvl="0" indent="-200025" algn="ctr" rtl="0"/>
            <a:r>
              <a:rPr lang="ko-KR" altLang="en-US" noProof="0" smtClean="0"/>
              <a:t>클릭하여 마스터 부제목 스타일 편집</a:t>
            </a:r>
            <a:endParaRPr lang="ko-KR" altLang="en-ZA" noProof="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7335078" y="6803351"/>
            <a:ext cx="1484923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7335078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8820000" y="6803351"/>
            <a:ext cx="324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7335441" y="2698612"/>
            <a:ext cx="1808559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2520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2019-06-24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jpg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 descr="원을 이루며 모인 손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" y="1"/>
            <a:ext cx="7328751" cy="6804026"/>
          </a:xfrm>
          <a:prstGeom prst="rect">
            <a:avLst/>
          </a:prstGeom>
        </p:spPr>
      </p:pic>
      <p:sp>
        <p:nvSpPr>
          <p:cNvPr id="51" name="텍스트 상자 50">
            <a:extLst>
              <a:ext uri="{FF2B5EF4-FFF2-40B4-BE49-F238E27FC236}">
                <a16:creationId xmlns:a16="http://schemas.microsoft.com/office/drawing/2014/main" id="{66C1DE0A-7865-466B-B5D7-781C92357026}"/>
              </a:ext>
            </a:extLst>
          </p:cNvPr>
          <p:cNvSpPr txBox="1"/>
          <p:nvPr/>
        </p:nvSpPr>
        <p:spPr>
          <a:xfrm>
            <a:off x="4397646" y="5373216"/>
            <a:ext cx="2937795" cy="1235953"/>
          </a:xfrm>
          <a:prstGeom prst="rect">
            <a:avLst/>
          </a:prstGeom>
          <a:solidFill>
            <a:schemeClr val="bg1"/>
          </a:solidFill>
        </p:spPr>
        <p:txBody>
          <a:bodyPr wrap="square" tIns="81000" bIns="0" rtlCol="0" anchor="ctr">
            <a:spAutoFit/>
          </a:bodyPr>
          <a:lstStyle/>
          <a:p>
            <a:pPr algn="ctr">
              <a:lnSpc>
                <a:spcPts val="1500"/>
              </a:lnSpc>
            </a:pPr>
            <a:endParaRPr lang="en-US" altLang="ko-KR" sz="2400" b="1" spc="-75" dirty="0"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  <a:p>
            <a:pPr algn="ctr">
              <a:lnSpc>
                <a:spcPts val="1500"/>
              </a:lnSpc>
            </a:pPr>
            <a:r>
              <a:rPr lang="en-US" altLang="ko-KR" sz="2400" b="1" spc="-75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2019. 06. 24</a:t>
            </a:r>
          </a:p>
          <a:p>
            <a:pPr algn="ctr">
              <a:lnSpc>
                <a:spcPts val="1500"/>
              </a:lnSpc>
            </a:pPr>
            <a:endParaRPr lang="en-US" altLang="ko-KR" b="1" spc="-75" dirty="0"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  <a:p>
            <a:pPr algn="ctr">
              <a:lnSpc>
                <a:spcPts val="1500"/>
              </a:lnSpc>
            </a:pPr>
            <a:endParaRPr lang="en-US" altLang="ko-KR" spc="105" dirty="0"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  <a:p>
            <a:pPr algn="ctr">
              <a:lnSpc>
                <a:spcPts val="1500"/>
              </a:lnSpc>
            </a:pPr>
            <a:r>
              <a:rPr lang="ko-KR" altLang="en-US" sz="2700" b="1" spc="105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발표자</a:t>
            </a:r>
            <a:r>
              <a:rPr lang="en-US" altLang="ko-KR" sz="2700" b="1" spc="105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: </a:t>
            </a:r>
            <a:r>
              <a:rPr lang="ko-KR" altLang="en-US" sz="2700" b="1" spc="105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 panose="020B0503020000020004" pitchFamily="50" charset="-127"/>
              </a:rPr>
              <a:t>이 영 학</a:t>
            </a:r>
            <a:endParaRPr lang="en-US" altLang="ko-KR" sz="2700" b="1" spc="105" dirty="0"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  <a:p>
            <a:pPr algn="ctr">
              <a:lnSpc>
                <a:spcPts val="1500"/>
              </a:lnSpc>
            </a:pPr>
            <a:endParaRPr lang="ko-KR" altLang="en-US" sz="2700" b="1" spc="105" dirty="0">
              <a:solidFill>
                <a:schemeClr val="tx1">
                  <a:lumMod val="75000"/>
                  <a:lumOff val="2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0300" y="2996952"/>
            <a:ext cx="6743700" cy="945971"/>
          </a:xfrm>
        </p:spPr>
        <p:txBody>
          <a:bodyPr rtlCol="0"/>
          <a:lstStyle/>
          <a:p>
            <a:pPr rtl="0"/>
            <a:r>
              <a:rPr lang="en-US" altLang="ko-KR" sz="3900" dirty="0"/>
              <a:t>SW </a:t>
            </a:r>
            <a:r>
              <a:rPr lang="ko-KR" altLang="en-US" sz="3900" dirty="0" err="1"/>
              <a:t>중심대학의</a:t>
            </a:r>
            <a:r>
              <a:rPr lang="ko-KR" altLang="en-US" sz="3900" dirty="0"/>
              <a:t> </a:t>
            </a:r>
            <a:r>
              <a:rPr lang="en-US" altLang="ko-KR" sz="3900" dirty="0"/>
              <a:t>SW </a:t>
            </a:r>
            <a:r>
              <a:rPr lang="ko-KR" altLang="en-US" sz="3900" dirty="0"/>
              <a:t>실무교육</a:t>
            </a:r>
          </a:p>
        </p:txBody>
      </p:sp>
    </p:spTree>
    <p:extLst>
      <p:ext uri="{BB962C8B-B14F-4D97-AF65-F5344CB8AC3E}">
        <p14:creationId xmlns:p14="http://schemas.microsoft.com/office/powerpoint/2010/main" val="70519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/>
              <a:t>3</a:t>
            </a:r>
            <a:r>
              <a:rPr lang="en-US" altLang="ko-KR" sz="2800" dirty="0" smtClean="0"/>
              <a:t>. SW</a:t>
            </a:r>
            <a:r>
              <a:rPr lang="ko-KR" altLang="en-US" sz="2800" dirty="0" smtClean="0"/>
              <a:t>실무교육을 위한 </a:t>
            </a:r>
            <a:r>
              <a:rPr lang="en-US" altLang="ko-KR" sz="2800" dirty="0" smtClean="0"/>
              <a:t>OSS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352928" cy="5655865"/>
          </a:xfrm>
        </p:spPr>
        <p:txBody>
          <a:bodyPr/>
          <a:lstStyle/>
          <a:p>
            <a:r>
              <a:rPr lang="en-US" altLang="ko-KR" sz="2000" dirty="0" smtClean="0"/>
              <a:t>Open Source SW(OSS)</a:t>
            </a:r>
          </a:p>
          <a:p>
            <a:pPr lvl="1"/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OSS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강점</a:t>
            </a:r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2"/>
            <a:r>
              <a:rPr lang="ko-KR" altLang="en-US" sz="1600" b="0" dirty="0" smtClean="0">
                <a:solidFill>
                  <a:srgbClr val="222222"/>
                </a:solidFill>
                <a:latin typeface="+mn-ea"/>
              </a:rPr>
              <a:t>초기</a:t>
            </a:r>
            <a:r>
              <a:rPr lang="en-US" altLang="ko-KR" sz="1600" b="0" dirty="0" smtClean="0">
                <a:solidFill>
                  <a:srgbClr val="222222"/>
                </a:solidFill>
                <a:latin typeface="+mn-ea"/>
              </a:rPr>
              <a:t>: </a:t>
            </a:r>
            <a:r>
              <a:rPr lang="ko-KR" altLang="en-US" sz="1600" b="0" dirty="0" smtClean="0">
                <a:solidFill>
                  <a:srgbClr val="222222"/>
                </a:solidFill>
                <a:latin typeface="+mn-ea"/>
              </a:rPr>
              <a:t>저렴한 비용으로 경쟁력 확보</a:t>
            </a:r>
            <a:r>
              <a:rPr lang="en-US" altLang="ko-KR" sz="1600" b="0" dirty="0" smtClean="0">
                <a:solidFill>
                  <a:srgbClr val="222222"/>
                </a:solidFill>
                <a:latin typeface="+mn-ea"/>
              </a:rPr>
              <a:t>.</a:t>
            </a:r>
          </a:p>
          <a:p>
            <a:pPr lvl="2"/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성장기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: 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품질 좋고 저렴하게 서비스나 제품을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만들 수 있음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.(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예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리눅스 재단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)</a:t>
            </a:r>
          </a:p>
          <a:p>
            <a:pPr lvl="2"/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규모가 작은 업체나 개인 역시 오픈소스를 활용하면 대기업에 맞먹는 상품을 만들 수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있다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. =&gt;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경쟁력 있는 창업이 가능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.</a:t>
            </a:r>
          </a:p>
          <a:p>
            <a:pPr lvl="2"/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개발자와 사용자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연구소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대학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기업 등이 참여하는 커뮤니티를 통해 소스코드와 문서를 공유한다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.</a:t>
            </a: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4201448"/>
            <a:ext cx="4248472" cy="25145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013176"/>
            <a:ext cx="4443421" cy="15841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53751" y="6525344"/>
            <a:ext cx="1800200" cy="3326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25000" lnSpcReduction="20000"/>
          </a:bodyPr>
          <a:lstStyle/>
          <a:p>
            <a:r>
              <a:rPr lang="ko-KR" altLang="en-US" sz="3600" dirty="0" smtClean="0"/>
              <a:t>자료</a:t>
            </a:r>
            <a:r>
              <a:rPr lang="en-US" altLang="ko-KR" sz="3600" dirty="0" smtClean="0"/>
              <a:t>:</a:t>
            </a:r>
            <a:r>
              <a:rPr lang="ko-KR" altLang="en-US" sz="3600" dirty="0" smtClean="0"/>
              <a:t>정보통신산업진흥원</a:t>
            </a:r>
            <a:r>
              <a:rPr lang="en-US" altLang="ko-KR" sz="3600" dirty="0" smtClean="0"/>
              <a:t>(2019)</a:t>
            </a:r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56856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50" y="2742756"/>
            <a:ext cx="2900532" cy="171868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/>
              <a:t>3</a:t>
            </a:r>
            <a:r>
              <a:rPr lang="en-US" altLang="ko-KR" sz="2800" dirty="0" smtClean="0"/>
              <a:t>. SW</a:t>
            </a:r>
            <a:r>
              <a:rPr lang="ko-KR" altLang="en-US" sz="2800" dirty="0" smtClean="0"/>
              <a:t>실무교육을 위한 </a:t>
            </a:r>
            <a:r>
              <a:rPr lang="en-US" altLang="ko-KR" sz="2800" dirty="0" smtClean="0"/>
              <a:t>OSS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3"/>
            <a:ext cx="8352928" cy="1894870"/>
          </a:xfrm>
        </p:spPr>
        <p:txBody>
          <a:bodyPr/>
          <a:lstStyle/>
          <a:p>
            <a:r>
              <a:rPr lang="en-US" altLang="ko-KR" sz="2000" dirty="0" smtClean="0"/>
              <a:t>Open Source SW(OSS)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예 </a:t>
            </a:r>
            <a:r>
              <a:rPr lang="en-US" altLang="ko-KR" sz="2000" dirty="0" smtClean="0"/>
              <a:t>(Python </a:t>
            </a:r>
            <a:r>
              <a:rPr lang="ko-KR" altLang="en-US" sz="2000" dirty="0" smtClean="0"/>
              <a:t>이용</a:t>
            </a:r>
            <a:r>
              <a:rPr lang="en-US" altLang="ko-KR" sz="2000" dirty="0" smtClean="0"/>
              <a:t>)</a:t>
            </a:r>
            <a:endParaRPr lang="en-US" altLang="ko-KR" sz="2000" dirty="0" smtClean="0"/>
          </a:p>
          <a:p>
            <a:pPr lvl="1"/>
            <a:r>
              <a:rPr lang="ko-KR" altLang="en-US" sz="1600" b="0" dirty="0" smtClean="0">
                <a:solidFill>
                  <a:srgbClr val="222222"/>
                </a:solidFill>
                <a:latin typeface="+mn-ea"/>
              </a:rPr>
              <a:t>화재 </a:t>
            </a:r>
            <a:r>
              <a:rPr lang="ko-KR" altLang="en-US" sz="1600" b="0" dirty="0" smtClean="0">
                <a:solidFill>
                  <a:srgbClr val="222222"/>
                </a:solidFill>
                <a:latin typeface="+mn-ea"/>
              </a:rPr>
              <a:t>및 침입자 감시 시스템</a:t>
            </a:r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r>
              <a:rPr lang="ko-KR" altLang="en-US" sz="1600" b="0" dirty="0" smtClean="0">
                <a:solidFill>
                  <a:srgbClr val="222222"/>
                </a:solidFill>
                <a:latin typeface="+mn-ea"/>
              </a:rPr>
              <a:t>농기계 운전자 보호를 위한 후방 자동차 검출 장치</a:t>
            </a:r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r>
              <a:rPr lang="ko-KR" altLang="en-US" sz="1600" b="0" dirty="0" err="1" smtClean="0">
                <a:solidFill>
                  <a:srgbClr val="222222"/>
                </a:solidFill>
                <a:latin typeface="+mn-ea"/>
              </a:rPr>
              <a:t>딥러닝을</a:t>
            </a:r>
            <a:r>
              <a:rPr lang="ko-KR" altLang="en-US" sz="1600" b="0" dirty="0" smtClean="0">
                <a:solidFill>
                  <a:srgbClr val="222222"/>
                </a:solidFill>
                <a:latin typeface="+mn-ea"/>
              </a:rPr>
              <a:t> 소형화 시스템에 적용 </a:t>
            </a:r>
            <a:r>
              <a:rPr lang="en-US" altLang="ko-KR" sz="1600" b="0" dirty="0" smtClean="0">
                <a:solidFill>
                  <a:srgbClr val="222222"/>
                </a:solidFill>
                <a:latin typeface="+mn-ea"/>
              </a:rPr>
              <a:t>– </a:t>
            </a:r>
            <a:r>
              <a:rPr lang="ko-KR" altLang="en-US" sz="1600" b="0" dirty="0" smtClean="0">
                <a:solidFill>
                  <a:srgbClr val="222222"/>
                </a:solidFill>
                <a:latin typeface="+mn-ea"/>
              </a:rPr>
              <a:t>물체 검출에 </a:t>
            </a:r>
            <a:r>
              <a:rPr lang="ko-KR" altLang="en-US" sz="1600" b="0" dirty="0" smtClean="0">
                <a:solidFill>
                  <a:srgbClr val="222222"/>
                </a:solidFill>
                <a:latin typeface="+mn-ea"/>
              </a:rPr>
              <a:t>사용</a:t>
            </a: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grpSp>
        <p:nvGrpSpPr>
          <p:cNvPr id="10" name="그룹 9"/>
          <p:cNvGrpSpPr/>
          <p:nvPr/>
        </p:nvGrpSpPr>
        <p:grpSpPr>
          <a:xfrm>
            <a:off x="674714" y="4671639"/>
            <a:ext cx="4329334" cy="2069729"/>
            <a:chOff x="1226593" y="1772816"/>
            <a:chExt cx="6873799" cy="3727883"/>
          </a:xfrm>
        </p:grpSpPr>
        <p:pic>
          <p:nvPicPr>
            <p:cNvPr id="11" name="Picture 1" descr="F:\연구과제신청\2018\농진청\실험영상및동영상\20190116_104231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55776" y="2276872"/>
              <a:ext cx="4104456" cy="3078342"/>
            </a:xfrm>
            <a:prstGeom prst="rect">
              <a:avLst/>
            </a:prstGeom>
            <a:noFill/>
          </p:spPr>
        </p:pic>
        <p:sp>
          <p:nvSpPr>
            <p:cNvPr id="12" name="모서리가 둥근 사각형 설명선 11"/>
            <p:cNvSpPr/>
            <p:nvPr/>
          </p:nvSpPr>
          <p:spPr>
            <a:xfrm>
              <a:off x="1226593" y="4437112"/>
              <a:ext cx="1728993" cy="1063587"/>
            </a:xfrm>
            <a:prstGeom prst="wedgeRoundRectCallout">
              <a:avLst>
                <a:gd name="adj1" fmla="val 90151"/>
                <a:gd name="adj2" fmla="val -58396"/>
                <a:gd name="adj3" fmla="val 16667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1050" dirty="0" smtClean="0">
                  <a:solidFill>
                    <a:schemeClr val="tx1"/>
                  </a:solidFill>
                  <a:latin typeface="+mn-ea"/>
                </a:rPr>
                <a:t>화물칸 분리를 위한 연결 </a:t>
              </a:r>
              <a:r>
                <a:rPr lang="ko-KR" altLang="en-US" sz="1050" dirty="0" err="1" smtClean="0">
                  <a:solidFill>
                    <a:schemeClr val="tx1"/>
                  </a:solidFill>
                  <a:latin typeface="+mn-ea"/>
                </a:rPr>
                <a:t>컨넥터</a:t>
              </a:r>
              <a:r>
                <a:rPr lang="ko-KR" altLang="en-US" sz="1050" dirty="0" smtClean="0">
                  <a:solidFill>
                    <a:schemeClr val="tx1"/>
                  </a:solidFill>
                  <a:latin typeface="+mn-ea"/>
                </a:rPr>
                <a:t> 사용</a:t>
              </a:r>
              <a:endParaRPr lang="ko-KR" altLang="en-US" sz="105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3419872" y="4653136"/>
              <a:ext cx="648072" cy="64807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사각형 설명선 13"/>
            <p:cNvSpPr/>
            <p:nvPr/>
          </p:nvSpPr>
          <p:spPr>
            <a:xfrm>
              <a:off x="4716016" y="4725144"/>
              <a:ext cx="2016224" cy="504056"/>
            </a:xfrm>
            <a:prstGeom prst="wedgeRoundRectCallout">
              <a:avLst>
                <a:gd name="adj1" fmla="val -77890"/>
                <a:gd name="adj2" fmla="val -1958"/>
                <a:gd name="adj3" fmla="val 16667"/>
              </a:avLst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1050" dirty="0" smtClean="0">
                  <a:solidFill>
                    <a:schemeClr val="tx1"/>
                  </a:solidFill>
                  <a:latin typeface="+mn-ea"/>
                </a:rPr>
                <a:t>배터리 연결부분</a:t>
              </a:r>
              <a:endParaRPr lang="ko-KR" altLang="en-US" sz="105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" name="모서리가 둥근 사각형 설명선 14"/>
            <p:cNvSpPr/>
            <p:nvPr/>
          </p:nvSpPr>
          <p:spPr>
            <a:xfrm>
              <a:off x="5940152" y="3933056"/>
              <a:ext cx="1728192" cy="504056"/>
            </a:xfrm>
            <a:prstGeom prst="wedgeRoundRectCallout">
              <a:avLst>
                <a:gd name="adj1" fmla="val -102953"/>
                <a:gd name="adj2" fmla="val -85979"/>
                <a:gd name="adj3" fmla="val 16667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1050" dirty="0" smtClean="0">
                  <a:solidFill>
                    <a:schemeClr val="tx1"/>
                  </a:solidFill>
                  <a:latin typeface="+mn-ea"/>
                </a:rPr>
                <a:t>전방 디바이스</a:t>
              </a:r>
              <a:endParaRPr lang="ko-KR" altLang="en-US" sz="105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6" name="모서리가 둥근 사각형 설명선 15"/>
            <p:cNvSpPr/>
            <p:nvPr/>
          </p:nvSpPr>
          <p:spPr>
            <a:xfrm>
              <a:off x="6372200" y="2276872"/>
              <a:ext cx="1728192" cy="504056"/>
            </a:xfrm>
            <a:prstGeom prst="wedgeRoundRectCallout">
              <a:avLst>
                <a:gd name="adj1" fmla="val -75105"/>
                <a:gd name="adj2" fmla="val 133621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1050" smtClean="0">
                  <a:solidFill>
                    <a:schemeClr val="tx1"/>
                  </a:solidFill>
                  <a:latin typeface="+mn-ea"/>
                </a:rPr>
                <a:t>후방 </a:t>
              </a:r>
              <a:r>
                <a:rPr lang="ko-KR" altLang="en-US" sz="1050" dirty="0" smtClean="0">
                  <a:solidFill>
                    <a:schemeClr val="tx1"/>
                  </a:solidFill>
                  <a:latin typeface="+mn-ea"/>
                </a:rPr>
                <a:t>디바이스</a:t>
              </a:r>
              <a:endParaRPr lang="ko-KR" altLang="en-US" sz="105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4283968" y="1772816"/>
              <a:ext cx="1728192" cy="504056"/>
            </a:xfrm>
            <a:prstGeom prst="wedgeRoundRectCallout">
              <a:avLst>
                <a:gd name="adj1" fmla="val -75105"/>
                <a:gd name="adj2" fmla="val 133621"/>
                <a:gd name="adj3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1050" dirty="0" smtClean="0">
                  <a:solidFill>
                    <a:schemeClr val="tx1"/>
                  </a:solidFill>
                  <a:latin typeface="+mn-ea"/>
                </a:rPr>
                <a:t>후방 디바이스</a:t>
              </a:r>
              <a:endParaRPr lang="ko-KR" altLang="en-US" sz="1050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185460" y="4689919"/>
            <a:ext cx="3672408" cy="2051449"/>
            <a:chOff x="107504" y="1412776"/>
            <a:chExt cx="5256584" cy="2232248"/>
          </a:xfrm>
        </p:grpSpPr>
        <p:pic>
          <p:nvPicPr>
            <p:cNvPr id="19" name="_x308486208" descr="EMB000032382be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47664" y="1844824"/>
              <a:ext cx="2818329" cy="1800200"/>
            </a:xfrm>
            <a:prstGeom prst="rect">
              <a:avLst/>
            </a:prstGeom>
            <a:noFill/>
          </p:spPr>
        </p:pic>
        <p:sp>
          <p:nvSpPr>
            <p:cNvPr id="20" name="모서리가 둥근 사각형 설명선 19"/>
            <p:cNvSpPr/>
            <p:nvPr/>
          </p:nvSpPr>
          <p:spPr>
            <a:xfrm>
              <a:off x="4139952" y="1412776"/>
              <a:ext cx="1224136" cy="360040"/>
            </a:xfrm>
            <a:prstGeom prst="wedgeRoundRectCallout">
              <a:avLst>
                <a:gd name="adj1" fmla="val -39769"/>
                <a:gd name="adj2" fmla="val 134682"/>
                <a:gd name="adj3" fmla="val 16667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  <a:latin typeface="+mn-ea"/>
                </a:rPr>
                <a:t>카메라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1" name="모서리가 둥근 사각형 설명선 20"/>
            <p:cNvSpPr/>
            <p:nvPr/>
          </p:nvSpPr>
          <p:spPr>
            <a:xfrm>
              <a:off x="3707904" y="2492896"/>
              <a:ext cx="1224136" cy="360040"/>
            </a:xfrm>
            <a:prstGeom prst="wedgeRoundRectCallout">
              <a:avLst>
                <a:gd name="adj1" fmla="val -39769"/>
                <a:gd name="adj2" fmla="val 134682"/>
                <a:gd name="adj3" fmla="val 16667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 smtClean="0">
                  <a:solidFill>
                    <a:schemeClr val="tx1"/>
                  </a:solidFill>
                  <a:latin typeface="+mn-ea"/>
                </a:rPr>
                <a:t>Movidius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2" name="모서리가 둥근 사각형 설명선 21"/>
            <p:cNvSpPr/>
            <p:nvPr/>
          </p:nvSpPr>
          <p:spPr>
            <a:xfrm>
              <a:off x="107504" y="2060848"/>
              <a:ext cx="1656184" cy="360040"/>
            </a:xfrm>
            <a:prstGeom prst="wedgeRoundRectCallout">
              <a:avLst>
                <a:gd name="adj1" fmla="val 57868"/>
                <a:gd name="adj2" fmla="val 86562"/>
                <a:gd name="adj3" fmla="val 16667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  <a:latin typeface="+mn-ea"/>
                </a:rPr>
                <a:t>라즈베리파이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848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/>
              <a:t>3</a:t>
            </a:r>
            <a:r>
              <a:rPr lang="en-US" altLang="ko-KR" sz="2800" dirty="0" smtClean="0"/>
              <a:t>. SW</a:t>
            </a:r>
            <a:r>
              <a:rPr lang="ko-KR" altLang="en-US" sz="2800" dirty="0" smtClean="0"/>
              <a:t>실무교육을 위한 </a:t>
            </a:r>
            <a:r>
              <a:rPr lang="en-US" altLang="ko-KR" sz="2800" dirty="0" smtClean="0"/>
              <a:t>OSS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352928" cy="5655865"/>
          </a:xfrm>
        </p:spPr>
        <p:txBody>
          <a:bodyPr/>
          <a:lstStyle/>
          <a:p>
            <a:r>
              <a:rPr lang="en-US" altLang="ko-KR" sz="2000" dirty="0" smtClean="0"/>
              <a:t>Open Source SW(OSS)</a:t>
            </a:r>
          </a:p>
          <a:p>
            <a:pPr lvl="1"/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OSS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확장 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– </a:t>
            </a:r>
            <a:r>
              <a:rPr lang="ko-KR" altLang="en-US" sz="1600" dirty="0" err="1" smtClean="0">
                <a:solidFill>
                  <a:srgbClr val="222222"/>
                </a:solidFill>
                <a:latin typeface="+mn-ea"/>
              </a:rPr>
              <a:t>위키노믹스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 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(</a:t>
            </a:r>
            <a:r>
              <a:rPr lang="ko-KR" altLang="en-US" sz="1600" u="sng" dirty="0" smtClean="0">
                <a:solidFill>
                  <a:srgbClr val="222222"/>
                </a:solidFill>
                <a:latin typeface="+mn-ea"/>
              </a:rPr>
              <a:t>개방과 공유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)</a:t>
            </a:r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2"/>
            <a:r>
              <a:rPr lang="ko-KR" altLang="en-US" sz="1600" b="0" dirty="0" smtClean="0">
                <a:solidFill>
                  <a:srgbClr val="222222"/>
                </a:solidFill>
                <a:latin typeface="+mn-ea"/>
              </a:rPr>
              <a:t>위키피디아</a:t>
            </a:r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3"/>
            <a:r>
              <a:rPr lang="ko-KR" altLang="en-US" sz="1400" dirty="0">
                <a:solidFill>
                  <a:srgbClr val="222222"/>
                </a:solidFill>
                <a:latin typeface="+mn-ea"/>
              </a:rPr>
              <a:t>이용자들이 계속해서 </a:t>
            </a:r>
            <a:r>
              <a:rPr lang="ko-KR" altLang="en-US" sz="1400" dirty="0" smtClean="0">
                <a:solidFill>
                  <a:srgbClr val="222222"/>
                </a:solidFill>
                <a:latin typeface="+mn-ea"/>
              </a:rPr>
              <a:t>추가</a:t>
            </a:r>
            <a:endParaRPr lang="en-US" altLang="ko-KR" sz="1400" dirty="0" smtClean="0">
              <a:solidFill>
                <a:srgbClr val="222222"/>
              </a:solidFill>
              <a:latin typeface="+mn-ea"/>
            </a:endParaRPr>
          </a:p>
          <a:p>
            <a:pPr lvl="3"/>
            <a:r>
              <a:rPr lang="ko-KR" altLang="en-US" sz="1400" b="0" dirty="0" smtClean="0">
                <a:solidFill>
                  <a:srgbClr val="222222"/>
                </a:solidFill>
                <a:latin typeface="+mn-ea"/>
              </a:rPr>
              <a:t>직원 </a:t>
            </a:r>
            <a:r>
              <a:rPr lang="en-US" altLang="ko-KR" sz="1400" dirty="0" smtClean="0">
                <a:solidFill>
                  <a:srgbClr val="222222"/>
                </a:solidFill>
                <a:latin typeface="+mn-ea"/>
              </a:rPr>
              <a:t>5</a:t>
            </a:r>
            <a:r>
              <a:rPr lang="ko-KR" altLang="en-US" sz="1400" dirty="0" smtClean="0">
                <a:solidFill>
                  <a:srgbClr val="222222"/>
                </a:solidFill>
                <a:latin typeface="+mn-ea"/>
              </a:rPr>
              <a:t>명이 관리</a:t>
            </a:r>
            <a:endParaRPr lang="en-US" altLang="ko-KR" sz="1400" dirty="0" smtClean="0">
              <a:solidFill>
                <a:srgbClr val="222222"/>
              </a:solidFill>
              <a:latin typeface="+mn-ea"/>
            </a:endParaRPr>
          </a:p>
          <a:p>
            <a:pPr lvl="3"/>
            <a:r>
              <a:rPr lang="ko-KR" altLang="en-US" sz="1400" b="0" dirty="0" smtClean="0">
                <a:solidFill>
                  <a:srgbClr val="222222"/>
                </a:solidFill>
                <a:latin typeface="+mn-ea"/>
              </a:rPr>
              <a:t>브리태니커를 뛰어 넘다</a:t>
            </a:r>
            <a:r>
              <a:rPr lang="en-US" altLang="ko-KR" sz="1400" b="0" dirty="0" smtClean="0">
                <a:solidFill>
                  <a:srgbClr val="222222"/>
                </a:solidFill>
                <a:latin typeface="+mn-ea"/>
              </a:rPr>
              <a:t>.</a:t>
            </a:r>
          </a:p>
          <a:p>
            <a:pPr lvl="3"/>
            <a:endParaRPr lang="en-US" altLang="ko-KR" sz="1400" b="0" dirty="0" smtClean="0">
              <a:solidFill>
                <a:srgbClr val="222222"/>
              </a:solidFill>
              <a:latin typeface="+mn-ea"/>
            </a:endParaRPr>
          </a:p>
          <a:p>
            <a:pPr lvl="2"/>
            <a:r>
              <a:rPr lang="ko-KR" altLang="en-US" sz="1600" dirty="0" err="1" smtClean="0">
                <a:solidFill>
                  <a:srgbClr val="222222"/>
                </a:solidFill>
                <a:latin typeface="+mn-ea"/>
              </a:rPr>
              <a:t>골드코프</a:t>
            </a:r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3"/>
            <a:r>
              <a:rPr lang="ko-KR" altLang="en-US" sz="1400" dirty="0" smtClean="0">
                <a:solidFill>
                  <a:srgbClr val="222222"/>
                </a:solidFill>
                <a:latin typeface="+mn-ea"/>
              </a:rPr>
              <a:t>인터넷에 지질학 데이터 공개</a:t>
            </a:r>
            <a:endParaRPr lang="en-US" altLang="ko-KR" sz="1400" dirty="0" smtClean="0">
              <a:solidFill>
                <a:srgbClr val="222222"/>
              </a:solidFill>
              <a:latin typeface="+mn-ea"/>
            </a:endParaRPr>
          </a:p>
          <a:p>
            <a:pPr lvl="3"/>
            <a:r>
              <a:rPr lang="ko-KR" altLang="en-US" sz="1400" dirty="0" smtClean="0">
                <a:solidFill>
                  <a:srgbClr val="222222"/>
                </a:solidFill>
                <a:latin typeface="+mn-ea"/>
              </a:rPr>
              <a:t>금이 </a:t>
            </a:r>
            <a:r>
              <a:rPr lang="ko-KR" altLang="en-US" sz="1400" dirty="0">
                <a:solidFill>
                  <a:srgbClr val="222222"/>
                </a:solidFill>
                <a:latin typeface="+mn-ea"/>
              </a:rPr>
              <a:t>묻힌 곳을 찾아내는 것은 물론 새로운 시추 기법이나 데이터 수집 절차 등을 </a:t>
            </a:r>
            <a:r>
              <a:rPr lang="ko-KR" altLang="en-US" sz="1400" dirty="0" smtClean="0">
                <a:solidFill>
                  <a:srgbClr val="222222"/>
                </a:solidFill>
                <a:latin typeface="+mn-ea"/>
              </a:rPr>
              <a:t>알려 줌</a:t>
            </a:r>
            <a:endParaRPr lang="en-US" altLang="ko-KR" sz="1400" dirty="0" smtClean="0">
              <a:solidFill>
                <a:srgbClr val="222222"/>
              </a:solidFill>
              <a:latin typeface="+mn-ea"/>
            </a:endParaRPr>
          </a:p>
          <a:p>
            <a:pPr lvl="3"/>
            <a:r>
              <a:rPr lang="en-US" altLang="ko-KR" sz="1400" dirty="0" smtClean="0">
                <a:solidFill>
                  <a:srgbClr val="222222"/>
                </a:solidFill>
                <a:latin typeface="+mn-ea"/>
              </a:rPr>
              <a:t>2006</a:t>
            </a:r>
            <a:r>
              <a:rPr lang="ko-KR" altLang="en-US" sz="1400" dirty="0" smtClean="0">
                <a:solidFill>
                  <a:srgbClr val="222222"/>
                </a:solidFill>
                <a:latin typeface="+mn-ea"/>
              </a:rPr>
              <a:t>년 북미에서 세번째로 큰 금광 업체</a:t>
            </a:r>
            <a:endParaRPr lang="en-US" altLang="ko-KR" sz="1400" dirty="0" smtClean="0">
              <a:solidFill>
                <a:srgbClr val="222222"/>
              </a:solidFill>
              <a:latin typeface="+mn-ea"/>
            </a:endParaRPr>
          </a:p>
          <a:p>
            <a:pPr lvl="3"/>
            <a:endParaRPr lang="en-US" altLang="ko-KR" sz="1400" dirty="0" smtClean="0">
              <a:solidFill>
                <a:srgbClr val="222222"/>
              </a:solidFill>
              <a:latin typeface="+mn-ea"/>
            </a:endParaRPr>
          </a:p>
          <a:p>
            <a:pPr lvl="2"/>
            <a:r>
              <a:rPr lang="ko-KR" altLang="en-US" sz="1600" dirty="0" err="1">
                <a:solidFill>
                  <a:srgbClr val="222222"/>
                </a:solidFill>
                <a:latin typeface="+mn-ea"/>
              </a:rPr>
              <a:t>로컬모터스</a:t>
            </a:r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3"/>
            <a:r>
              <a:rPr lang="ko-KR" altLang="en-US" sz="1400" dirty="0">
                <a:solidFill>
                  <a:srgbClr val="222222"/>
                </a:solidFill>
                <a:latin typeface="+mn-ea"/>
              </a:rPr>
              <a:t>사용자가 생산의 </a:t>
            </a:r>
            <a:r>
              <a:rPr lang="ko-KR" altLang="en-US" sz="1400" dirty="0" smtClean="0">
                <a:solidFill>
                  <a:srgbClr val="222222"/>
                </a:solidFill>
                <a:latin typeface="+mn-ea"/>
              </a:rPr>
              <a:t>중심</a:t>
            </a:r>
            <a:endParaRPr lang="en-US" altLang="ko-KR" sz="1400" dirty="0" smtClean="0">
              <a:solidFill>
                <a:srgbClr val="222222"/>
              </a:solidFill>
              <a:latin typeface="+mn-ea"/>
            </a:endParaRPr>
          </a:p>
          <a:p>
            <a:pPr lvl="3"/>
            <a:r>
              <a:rPr lang="en-US" altLang="ko-KR" sz="1400" dirty="0" smtClean="0">
                <a:solidFill>
                  <a:srgbClr val="222222"/>
                </a:solidFill>
                <a:latin typeface="+mn-ea"/>
              </a:rPr>
              <a:t>500</a:t>
            </a:r>
            <a:r>
              <a:rPr lang="ko-KR" altLang="en-US" sz="1400" dirty="0" smtClean="0">
                <a:solidFill>
                  <a:srgbClr val="222222"/>
                </a:solidFill>
                <a:latin typeface="+mn-ea"/>
              </a:rPr>
              <a:t>평 공장에 </a:t>
            </a:r>
            <a:r>
              <a:rPr lang="en-US" altLang="ko-KR" sz="1400" dirty="0" smtClean="0">
                <a:solidFill>
                  <a:srgbClr val="222222"/>
                </a:solidFill>
                <a:latin typeface="+mn-ea"/>
              </a:rPr>
              <a:t>3D </a:t>
            </a:r>
            <a:r>
              <a:rPr lang="ko-KR" altLang="en-US" sz="1400" dirty="0" smtClean="0">
                <a:solidFill>
                  <a:srgbClr val="222222"/>
                </a:solidFill>
                <a:latin typeface="+mn-ea"/>
              </a:rPr>
              <a:t>프린터와 </a:t>
            </a:r>
            <a:r>
              <a:rPr lang="ko-KR" altLang="en-US" sz="1400" dirty="0" err="1" smtClean="0">
                <a:solidFill>
                  <a:srgbClr val="222222"/>
                </a:solidFill>
                <a:latin typeface="+mn-ea"/>
              </a:rPr>
              <a:t>트리머</a:t>
            </a:r>
            <a:r>
              <a:rPr lang="ko-KR" altLang="en-US" sz="1400" dirty="0" smtClean="0">
                <a:solidFill>
                  <a:srgbClr val="222222"/>
                </a:solidFill>
                <a:latin typeface="+mn-ea"/>
              </a:rPr>
              <a:t> </a:t>
            </a:r>
            <a:r>
              <a:rPr lang="en-US" altLang="ko-KR" sz="1400" dirty="0" smtClean="0">
                <a:solidFill>
                  <a:srgbClr val="222222"/>
                </a:solidFill>
                <a:latin typeface="+mn-ea"/>
              </a:rPr>
              <a:t>(</a:t>
            </a:r>
            <a:r>
              <a:rPr lang="ko-KR" altLang="en-US" sz="1400" dirty="0" smtClean="0">
                <a:solidFill>
                  <a:srgbClr val="222222"/>
                </a:solidFill>
                <a:latin typeface="+mn-ea"/>
              </a:rPr>
              <a:t>참고</a:t>
            </a:r>
            <a:r>
              <a:rPr lang="en-US" altLang="ko-KR" sz="1400" dirty="0" smtClean="0">
                <a:solidFill>
                  <a:srgbClr val="222222"/>
                </a:solidFill>
                <a:latin typeface="+mn-ea"/>
              </a:rPr>
              <a:t>, </a:t>
            </a:r>
            <a:r>
              <a:rPr lang="en-US" altLang="ko-KR" sz="1600" dirty="0"/>
              <a:t>http://</a:t>
            </a:r>
            <a:r>
              <a:rPr lang="en-US" altLang="ko-KR" sz="1600" dirty="0" smtClean="0"/>
              <a:t>www.carguy.kr/news)</a:t>
            </a:r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2"/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73598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4. OSS</a:t>
            </a:r>
            <a:r>
              <a:rPr lang="ko-KR" altLang="en-US" sz="2800" dirty="0" smtClean="0"/>
              <a:t>에서 </a:t>
            </a:r>
            <a:r>
              <a:rPr lang="en-US" altLang="ko-KR" sz="2800" dirty="0" err="1" smtClean="0"/>
              <a:t>Git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en-US" altLang="ko-KR" sz="2000" dirty="0" smtClean="0"/>
              <a:t>SW </a:t>
            </a:r>
            <a:r>
              <a:rPr lang="ko-KR" altLang="en-US" sz="2000" dirty="0" smtClean="0"/>
              <a:t>형상관리 툴</a:t>
            </a:r>
            <a:r>
              <a:rPr lang="en-US" altLang="ko-KR" sz="2000" dirty="0" smtClean="0"/>
              <a:t>(Version Control Revision Control)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SW 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버전 관리 툴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Source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의 변화를 끊임없이 관리하는 것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Source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를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버전 별로 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관리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Team Project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에서 누가 무엇을 어떻게 수정했는지 알 수 있음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병합 및 소스 추적 가능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Tool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종류</a:t>
            </a:r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Client/Server Type: </a:t>
            </a:r>
            <a:r>
              <a:rPr lang="en-US" altLang="ko-KR" sz="1600" b="1" u="sng" dirty="0" err="1">
                <a:solidFill>
                  <a:srgbClr val="222222"/>
                </a:solidFill>
                <a:latin typeface="+mn-ea"/>
              </a:rPr>
              <a:t>Subvision</a:t>
            </a:r>
            <a:r>
              <a:rPr lang="en-US" altLang="ko-KR" sz="1600" b="1" u="sng" dirty="0">
                <a:solidFill>
                  <a:srgbClr val="222222"/>
                </a:solidFill>
                <a:latin typeface="+mn-ea"/>
              </a:rPr>
              <a:t>(SVN)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, CVS, Perforce, </a:t>
            </a:r>
            <a:r>
              <a:rPr lang="en-US" altLang="ko-KR" sz="1600" dirty="0" err="1">
                <a:solidFill>
                  <a:srgbClr val="222222"/>
                </a:solidFill>
                <a:latin typeface="+mn-ea"/>
              </a:rPr>
              <a:t>Clearcase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, TFS</a:t>
            </a:r>
          </a:p>
          <a:p>
            <a:pPr lvl="2">
              <a:lnSpc>
                <a:spcPct val="150000"/>
              </a:lnSpc>
            </a:pP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분산저장장소 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Type: </a:t>
            </a:r>
            <a:r>
              <a:rPr lang="en-US" altLang="ko-KR" sz="1600" b="1" u="sng" dirty="0" err="1">
                <a:solidFill>
                  <a:srgbClr val="222222"/>
                </a:solidFill>
                <a:latin typeface="+mn-ea"/>
              </a:rPr>
              <a:t>Git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, Mercurial, Bit keeper, SVK, </a:t>
            </a:r>
            <a:r>
              <a:rPr lang="en-US" altLang="ko-KR" sz="1600" dirty="0" err="1">
                <a:solidFill>
                  <a:srgbClr val="222222"/>
                </a:solidFill>
                <a:latin typeface="+mn-ea"/>
              </a:rPr>
              <a:t>Darcs</a:t>
            </a:r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Folder 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공유 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Type: RCS, 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SCCS</a:t>
            </a:r>
          </a:p>
          <a:p>
            <a:pPr lvl="2"/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97927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4. OSS</a:t>
            </a:r>
            <a:r>
              <a:rPr lang="ko-KR" altLang="en-US" sz="2800" dirty="0" smtClean="0"/>
              <a:t>에서 </a:t>
            </a:r>
            <a:r>
              <a:rPr lang="en-US" altLang="ko-KR" sz="2800" dirty="0" err="1" smtClean="0"/>
              <a:t>Git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en-US" altLang="ko-KR" sz="2000" dirty="0" smtClean="0"/>
              <a:t>SVN</a:t>
            </a:r>
          </a:p>
          <a:p>
            <a:pPr lvl="1">
              <a:lnSpc>
                <a:spcPct val="150000"/>
              </a:lnSpc>
            </a:pPr>
            <a:r>
              <a:rPr lang="ko-KR" altLang="en-US" sz="1600" b="0" dirty="0" err="1">
                <a:solidFill>
                  <a:srgbClr val="222222"/>
                </a:solidFill>
                <a:latin typeface="Spoqa Han Sans"/>
              </a:rPr>
              <a:t>집중식</a:t>
            </a:r>
            <a:r>
              <a:rPr lang="ko-KR" altLang="en-US" sz="1600" b="0" dirty="0">
                <a:solidFill>
                  <a:srgbClr val="222222"/>
                </a:solidFill>
                <a:latin typeface="Spoqa Han Sans"/>
              </a:rPr>
              <a:t> 버전 관리 시스템</a:t>
            </a:r>
            <a:r>
              <a:rPr lang="en-US" altLang="ko-KR" sz="1600" b="0" dirty="0">
                <a:solidFill>
                  <a:srgbClr val="222222"/>
                </a:solidFill>
                <a:latin typeface="Spoqa Han Sans"/>
              </a:rPr>
              <a:t>(Centralized</a:t>
            </a:r>
            <a:r>
              <a:rPr lang="en-US" altLang="ko-KR" sz="1600" dirty="0">
                <a:solidFill>
                  <a:srgbClr val="222222"/>
                </a:solidFill>
                <a:latin typeface="Spoqa Han Sans"/>
              </a:rPr>
              <a:t> Version Control System; CVCS)</a:t>
            </a:r>
            <a:endParaRPr lang="ko-KR" altLang="en-US" sz="1600" dirty="0">
              <a:solidFill>
                <a:srgbClr val="222222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dirty="0">
                <a:solidFill>
                  <a:srgbClr val="222222"/>
                </a:solidFill>
                <a:latin typeface="Spoqa Han Sans"/>
              </a:rPr>
              <a:t>하나의</a:t>
            </a:r>
            <a:r>
              <a:rPr lang="en-US" altLang="ko-KR" sz="1600" b="0" dirty="0">
                <a:solidFill>
                  <a:srgbClr val="222222"/>
                </a:solidFill>
                <a:latin typeface="Spoqa Han Sans"/>
              </a:rPr>
              <a:t> </a:t>
            </a:r>
            <a:r>
              <a:rPr lang="ko-KR" altLang="en-US" sz="1600" b="0" dirty="0">
                <a:solidFill>
                  <a:srgbClr val="222222"/>
                </a:solidFill>
                <a:latin typeface="Spoqa Han Sans"/>
              </a:rPr>
              <a:t>서버 </a:t>
            </a:r>
            <a:r>
              <a:rPr lang="en-US" altLang="ko-KR" sz="1600" b="0" dirty="0">
                <a:solidFill>
                  <a:srgbClr val="222222"/>
                </a:solidFill>
                <a:latin typeface="Spoqa Han Sans"/>
              </a:rPr>
              <a:t>(</a:t>
            </a:r>
            <a:r>
              <a:rPr lang="ko-KR" altLang="en-US" sz="1600" b="0" dirty="0">
                <a:solidFill>
                  <a:srgbClr val="222222"/>
                </a:solidFill>
                <a:latin typeface="Spoqa Han Sans"/>
              </a:rPr>
              <a:t>모든 파일 저장</a:t>
            </a:r>
            <a:r>
              <a:rPr lang="en-US" altLang="ko-KR" sz="1600" b="0" dirty="0">
                <a:solidFill>
                  <a:srgbClr val="222222"/>
                </a:solidFill>
                <a:latin typeface="Spoqa Han Sans"/>
              </a:rPr>
              <a:t>)</a:t>
            </a:r>
            <a:r>
              <a:rPr lang="ko-KR" altLang="en-US" sz="1600" b="0" dirty="0">
                <a:solidFill>
                  <a:srgbClr val="222222"/>
                </a:solidFill>
                <a:latin typeface="Spoqa Han Sans"/>
              </a:rPr>
              <a:t>에 다수의 클라이언트 존재</a:t>
            </a:r>
            <a:endParaRPr lang="ko-KR" altLang="en-US" sz="1600" dirty="0">
              <a:solidFill>
                <a:srgbClr val="222222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b="0" dirty="0" smtClean="0">
                <a:solidFill>
                  <a:srgbClr val="222222"/>
                </a:solidFill>
                <a:latin typeface="Spoqa Han Sans"/>
              </a:rPr>
              <a:t>단점</a:t>
            </a:r>
            <a:endParaRPr lang="en-US" altLang="ko-KR" sz="1600" b="0" dirty="0" smtClean="0">
              <a:solidFill>
                <a:srgbClr val="222222"/>
              </a:solidFill>
              <a:latin typeface="Spoqa Han Sans"/>
            </a:endParaRPr>
          </a:p>
          <a:p>
            <a:pPr lvl="2">
              <a:lnSpc>
                <a:spcPct val="150000"/>
              </a:lnSpc>
            </a:pPr>
            <a:r>
              <a:rPr lang="ko-KR" altLang="en-US" sz="1600" dirty="0">
                <a:solidFill>
                  <a:srgbClr val="222222"/>
                </a:solidFill>
                <a:latin typeface="Spoqa Han Sans"/>
              </a:rPr>
              <a:t>중앙 서버가 잘못되면 모든 것이 잘 못 된다는 점</a:t>
            </a:r>
            <a:endParaRPr lang="ko-KR" altLang="en-US" sz="1600" dirty="0">
              <a:solidFill>
                <a:srgbClr val="222222"/>
              </a:solidFill>
              <a:latin typeface="+mn-ea"/>
            </a:endParaRPr>
          </a:p>
          <a:p>
            <a:pPr lvl="2"/>
            <a:r>
              <a:rPr lang="ko-KR" altLang="en-US" sz="1600" dirty="0">
                <a:solidFill>
                  <a:srgbClr val="222222"/>
                </a:solidFill>
                <a:latin typeface="Spoqa Han Sans"/>
              </a:rPr>
              <a:t>서버가 다운될 경우 다른 사람과의 협업이나 진행중이던 버전 관리도 어려워 짐</a:t>
            </a:r>
            <a:r>
              <a:rPr lang="en-US" altLang="ko-KR" sz="1600" dirty="0">
                <a:solidFill>
                  <a:srgbClr val="222222"/>
                </a:solidFill>
                <a:latin typeface="Spoqa Han Sans"/>
              </a:rPr>
              <a:t>.</a:t>
            </a:r>
          </a:p>
          <a:p>
            <a:pPr lvl="2"/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4041068"/>
            <a:ext cx="4959715" cy="252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4. OSS</a:t>
            </a:r>
            <a:r>
              <a:rPr lang="ko-KR" altLang="en-US" sz="2800" dirty="0" smtClean="0"/>
              <a:t>에서 </a:t>
            </a:r>
            <a:r>
              <a:rPr lang="en-US" altLang="ko-KR" sz="2800" dirty="0" err="1" smtClean="0"/>
              <a:t>Git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en-US" altLang="ko-KR" sz="2000" dirty="0" err="1" smtClean="0"/>
              <a:t>Git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분산</a:t>
            </a:r>
            <a:r>
              <a:rPr lang="ko-KR" altLang="en-US" sz="1600" b="0" dirty="0">
                <a:solidFill>
                  <a:srgbClr val="222222"/>
                </a:solidFill>
                <a:latin typeface="+mn-ea"/>
              </a:rPr>
              <a:t> 버전 관리 시스템</a:t>
            </a:r>
            <a:r>
              <a:rPr lang="en-US" altLang="ko-KR" sz="1600" b="0" dirty="0">
                <a:solidFill>
                  <a:srgbClr val="222222"/>
                </a:solidFill>
                <a:latin typeface="+mn-ea"/>
              </a:rPr>
              <a:t>(Distributed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 Version Control System; DVCS)</a:t>
            </a:r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리눅스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오픈소스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)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에서 처음으로 시작</a:t>
            </a:r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클라이언트</a:t>
            </a:r>
            <a:r>
              <a:rPr lang="ko-KR" altLang="en-US" sz="1600" b="0" dirty="0">
                <a:solidFill>
                  <a:srgbClr val="222222"/>
                </a:solidFill>
                <a:latin typeface="+mn-ea"/>
              </a:rPr>
              <a:t>가 파일의 마지막 </a:t>
            </a:r>
            <a:r>
              <a:rPr lang="en-US" altLang="ko-KR" sz="1600" b="0" dirty="0">
                <a:solidFill>
                  <a:srgbClr val="222222"/>
                </a:solidFill>
                <a:latin typeface="+mn-ea"/>
              </a:rPr>
              <a:t>snapshot</a:t>
            </a:r>
            <a:r>
              <a:rPr lang="ko-KR" altLang="en-US" sz="1600" b="0" dirty="0">
                <a:solidFill>
                  <a:srgbClr val="222222"/>
                </a:solidFill>
                <a:latin typeface="+mn-ea"/>
              </a:rPr>
              <a:t>을 가져오는 대신 </a:t>
            </a:r>
            <a:r>
              <a:rPr lang="en-US" altLang="ko-KR" sz="1600" b="0" dirty="0">
                <a:solidFill>
                  <a:srgbClr val="222222"/>
                </a:solidFill>
                <a:latin typeface="+mn-ea"/>
              </a:rPr>
              <a:t>Repository</a:t>
            </a:r>
            <a:r>
              <a:rPr lang="ko-KR" altLang="en-US" sz="1600" b="0" dirty="0">
                <a:solidFill>
                  <a:srgbClr val="222222"/>
                </a:solidFill>
                <a:latin typeface="+mn-ea"/>
              </a:rPr>
              <a:t>전체를 복제함</a:t>
            </a:r>
            <a:r>
              <a:rPr lang="en-US" altLang="ko-KR" sz="1600" b="0" dirty="0" smtClean="0">
                <a:solidFill>
                  <a:srgbClr val="222222"/>
                </a:solidFill>
                <a:latin typeface="Spoqa Han Sans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srgbClr val="222222"/>
                </a:solidFill>
                <a:latin typeface="Spoqa Han Sans"/>
              </a:rPr>
              <a:t>서버가 문제 생길 경우</a:t>
            </a:r>
            <a:r>
              <a:rPr lang="en-US" altLang="ko-KR" sz="1600" dirty="0">
                <a:solidFill>
                  <a:srgbClr val="222222"/>
                </a:solidFill>
                <a:latin typeface="Spoqa Han Sans"/>
              </a:rPr>
              <a:t>, </a:t>
            </a:r>
            <a:r>
              <a:rPr lang="ko-KR" altLang="en-US" sz="1600" dirty="0">
                <a:solidFill>
                  <a:srgbClr val="222222"/>
                </a:solidFill>
                <a:latin typeface="Spoqa Han Sans"/>
              </a:rPr>
              <a:t>클라이언트의 내용을 서버에 복사하면 서버를 복구 할 수 있음</a:t>
            </a:r>
            <a:r>
              <a:rPr lang="en-US" altLang="ko-KR" sz="1600" dirty="0">
                <a:solidFill>
                  <a:srgbClr val="222222"/>
                </a:solidFill>
                <a:latin typeface="Spoqa Han Sans"/>
              </a:rPr>
              <a:t>.</a:t>
            </a:r>
            <a:endParaRPr lang="ko-KR" altLang="en-US" sz="1600" dirty="0">
              <a:solidFill>
                <a:srgbClr val="222222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srgbClr val="222222"/>
                </a:solidFill>
                <a:latin typeface="Spoqa Han Sans"/>
              </a:rPr>
              <a:t>다수의 </a:t>
            </a:r>
            <a:r>
              <a:rPr lang="en-US" altLang="ko-KR" sz="1600" dirty="0">
                <a:solidFill>
                  <a:srgbClr val="222222"/>
                </a:solidFill>
                <a:latin typeface="Spoqa Han Sans"/>
              </a:rPr>
              <a:t>remote Repository</a:t>
            </a:r>
            <a:r>
              <a:rPr lang="ko-KR" altLang="en-US" sz="1600" dirty="0">
                <a:solidFill>
                  <a:srgbClr val="222222"/>
                </a:solidFill>
                <a:latin typeface="Spoqa Han Sans"/>
              </a:rPr>
              <a:t>를 갖는 것도 가능</a:t>
            </a:r>
            <a:endParaRPr lang="en-US" altLang="ko-KR" sz="1600" dirty="0">
              <a:solidFill>
                <a:srgbClr val="222222"/>
              </a:solidFill>
              <a:latin typeface="Spoqa Han Sans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srgbClr val="222222"/>
                </a:solidFill>
                <a:latin typeface="Spoqa Han Sans"/>
              </a:rPr>
              <a:t>대표적인 호스팅 업체 </a:t>
            </a:r>
            <a:r>
              <a:rPr lang="en-US" altLang="ko-KR" sz="1600" dirty="0" err="1" smtClean="0">
                <a:solidFill>
                  <a:srgbClr val="222222"/>
                </a:solidFill>
                <a:latin typeface="Spoqa Han Sans"/>
              </a:rPr>
              <a:t>github</a:t>
            </a:r>
            <a:endParaRPr lang="ko-KR" altLang="en-US" sz="160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57" y="4550450"/>
            <a:ext cx="7351642" cy="2130768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V="1">
            <a:off x="4495616" y="5270255"/>
            <a:ext cx="0" cy="895947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6237373" y="5270255"/>
            <a:ext cx="0" cy="895947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8051958" y="5270255"/>
            <a:ext cx="0" cy="895947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2699792" y="6453336"/>
            <a:ext cx="92824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2146974" y="5216830"/>
            <a:ext cx="1635554" cy="89101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1970978" y="5270255"/>
            <a:ext cx="0" cy="89594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37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4. OSS</a:t>
            </a:r>
            <a:r>
              <a:rPr lang="ko-KR" altLang="en-US" sz="2800" dirty="0" smtClean="0"/>
              <a:t>에서 </a:t>
            </a:r>
            <a:r>
              <a:rPr lang="en-US" altLang="ko-KR" sz="2800" dirty="0" err="1" smtClean="0"/>
              <a:t>Git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en-US" altLang="ko-KR" sz="2000" dirty="0" err="1" smtClean="0"/>
              <a:t>Github</a:t>
            </a:r>
            <a:r>
              <a:rPr lang="en-US" altLang="ko-KR" sz="2000" dirty="0" smtClean="0"/>
              <a:t> Flow</a:t>
            </a:r>
          </a:p>
          <a:p>
            <a:pPr lvl="2"/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00808"/>
            <a:ext cx="5982789" cy="478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8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4. OSS</a:t>
            </a:r>
            <a:r>
              <a:rPr lang="ko-KR" altLang="en-US" sz="2800" dirty="0" smtClean="0"/>
              <a:t>에서 </a:t>
            </a:r>
            <a:r>
              <a:rPr lang="en-US" altLang="ko-KR" sz="2800" dirty="0" err="1" smtClean="0"/>
              <a:t>Git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en-US" altLang="ko-KR" sz="2000" dirty="0" err="1" smtClean="0"/>
              <a:t>Github</a:t>
            </a:r>
            <a:r>
              <a:rPr lang="en-US" altLang="ko-KR" sz="2000" dirty="0" smtClean="0"/>
              <a:t> Flow - Example</a:t>
            </a:r>
          </a:p>
          <a:p>
            <a:pPr lvl="2"/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36812"/>
            <a:ext cx="7344816" cy="41176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14504"/>
            <a:ext cx="4734586" cy="27912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1740572"/>
            <a:ext cx="7414205" cy="4113874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827582" y="1736812"/>
            <a:ext cx="7344818" cy="4278757"/>
            <a:chOff x="827582" y="1736812"/>
            <a:chExt cx="7344818" cy="427875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7582" y="1736812"/>
              <a:ext cx="7344818" cy="4278757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7308304" y="1736812"/>
              <a:ext cx="792088" cy="540060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016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4. OSS</a:t>
            </a:r>
            <a:r>
              <a:rPr lang="ko-KR" altLang="en-US" sz="2800" dirty="0" smtClean="0"/>
              <a:t>에서 </a:t>
            </a:r>
            <a:r>
              <a:rPr lang="en-US" altLang="ko-KR" sz="2800" dirty="0" err="1" smtClean="0"/>
              <a:t>Git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en-US" altLang="ko-KR" sz="2000" dirty="0" err="1" smtClean="0"/>
              <a:t>Github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사용</a:t>
            </a:r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2">
              <a:lnSpc>
                <a:spcPct val="150000"/>
              </a:lnSpc>
            </a:pPr>
            <a:r>
              <a:rPr lang="en-US" altLang="ko-KR" sz="1600" b="1" u="sng" dirty="0" smtClean="0">
                <a:solidFill>
                  <a:srgbClr val="222222"/>
                </a:solidFill>
                <a:latin typeface="+mn-ea"/>
              </a:rPr>
              <a:t>Public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, Private, </a:t>
            </a:r>
            <a:r>
              <a:rPr lang="en-US" altLang="ko-KR" sz="1600" b="1" u="sng" dirty="0" smtClean="0">
                <a:solidFill>
                  <a:srgbClr val="222222"/>
                </a:solidFill>
                <a:latin typeface="+mn-ea"/>
              </a:rPr>
              <a:t>Education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2018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년 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GitHub </a:t>
            </a:r>
            <a:r>
              <a:rPr lang="en-US" altLang="ko-KR" sz="1600" dirty="0" err="1">
                <a:solidFill>
                  <a:srgbClr val="222222"/>
                </a:solidFill>
                <a:latin typeface="+mn-ea"/>
              </a:rPr>
              <a:t>Octoverse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를 통해 본 공개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SW 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프로그래밍 언어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순위</a:t>
            </a:r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성장 중인 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SW - </a:t>
            </a:r>
            <a:r>
              <a:rPr lang="en-US" altLang="ko-KR" sz="1600" u="sng" dirty="0" smtClean="0">
                <a:solidFill>
                  <a:srgbClr val="222222"/>
                </a:solidFill>
                <a:latin typeface="+mn-ea"/>
              </a:rPr>
              <a:t>Python</a:t>
            </a: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2" y="3932881"/>
            <a:ext cx="4826071" cy="21239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763" y="3660302"/>
            <a:ext cx="4101343" cy="241167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128164" y="6050274"/>
            <a:ext cx="2901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400" b="0" i="0" dirty="0" smtClean="0">
                <a:solidFill>
                  <a:srgbClr val="6A6E79"/>
                </a:solidFill>
                <a:effectLst/>
                <a:latin typeface="Noto Sans KR"/>
              </a:rPr>
              <a:t>* 출처 </a:t>
            </a:r>
            <a:r>
              <a:rPr lang="en-US" altLang="ko-KR" sz="1400" b="0" i="0" dirty="0" smtClean="0">
                <a:solidFill>
                  <a:srgbClr val="6A6E79"/>
                </a:solidFill>
                <a:effectLst/>
                <a:latin typeface="Noto Sans KR"/>
              </a:rPr>
              <a:t>: GitHub </a:t>
            </a:r>
            <a:r>
              <a:rPr lang="ko-KR" altLang="en-US" sz="1400" b="0" i="0" dirty="0" smtClean="0">
                <a:solidFill>
                  <a:srgbClr val="6A6E79"/>
                </a:solidFill>
                <a:effectLst/>
                <a:latin typeface="Noto Sans KR"/>
              </a:rPr>
              <a:t>블로그</a:t>
            </a:r>
            <a:r>
              <a:rPr lang="en-US" altLang="ko-KR" sz="1400" b="0" i="0" dirty="0" smtClean="0">
                <a:solidFill>
                  <a:srgbClr val="6A6E79"/>
                </a:solidFill>
                <a:effectLst/>
                <a:latin typeface="Noto Sans KR"/>
              </a:rPr>
              <a:t>, 2018.11.</a:t>
            </a:r>
            <a:endParaRPr lang="en-US" altLang="ko-KR" sz="1400" b="0" i="0" dirty="0">
              <a:solidFill>
                <a:srgbClr val="6A6E79"/>
              </a:solidFill>
              <a:effectLst/>
              <a:latin typeface="Noto Sans KR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6691" y="3654812"/>
            <a:ext cx="8993227" cy="3003211"/>
            <a:chOff x="36691" y="3654812"/>
            <a:chExt cx="8993227" cy="3003211"/>
          </a:xfrm>
        </p:grpSpPr>
        <p:grpSp>
          <p:nvGrpSpPr>
            <p:cNvPr id="5" name="그룹 4"/>
            <p:cNvGrpSpPr/>
            <p:nvPr/>
          </p:nvGrpSpPr>
          <p:grpSpPr>
            <a:xfrm>
              <a:off x="36691" y="3654812"/>
              <a:ext cx="8993227" cy="3003211"/>
              <a:chOff x="240475" y="3352432"/>
              <a:chExt cx="8784594" cy="3003211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475" y="3352432"/>
                <a:ext cx="8784594" cy="2719549"/>
              </a:xfrm>
              <a:prstGeom prst="rect">
                <a:avLst/>
              </a:prstGeom>
            </p:spPr>
          </p:pic>
          <p:sp>
            <p:nvSpPr>
              <p:cNvPr id="9" name="직사각형 8"/>
              <p:cNvSpPr/>
              <p:nvPr/>
            </p:nvSpPr>
            <p:spPr>
              <a:xfrm>
                <a:off x="6323639" y="6047866"/>
                <a:ext cx="264046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ko-KR" altLang="en-US" sz="1400" b="0" i="0" dirty="0" smtClean="0">
                    <a:solidFill>
                      <a:srgbClr val="6A6E79"/>
                    </a:solidFill>
                    <a:effectLst/>
                    <a:latin typeface="Noto Sans KR"/>
                  </a:rPr>
                  <a:t>* 출처 </a:t>
                </a:r>
                <a:r>
                  <a:rPr lang="en-US" altLang="ko-KR" sz="1400" b="0" i="0" dirty="0" smtClean="0">
                    <a:solidFill>
                      <a:srgbClr val="6A6E79"/>
                    </a:solidFill>
                    <a:effectLst/>
                    <a:latin typeface="Noto Sans KR"/>
                  </a:rPr>
                  <a:t>: </a:t>
                </a:r>
                <a:r>
                  <a:rPr lang="en-US" altLang="ko-KR" sz="1400" b="0" i="0" dirty="0" err="1" smtClean="0">
                    <a:solidFill>
                      <a:srgbClr val="6A6E79"/>
                    </a:solidFill>
                    <a:effectLst/>
                    <a:latin typeface="Noto Sans KR"/>
                  </a:rPr>
                  <a:t>Tiobe</a:t>
                </a:r>
                <a:r>
                  <a:rPr lang="en-US" altLang="ko-KR" sz="1400" b="0" i="0" dirty="0" smtClean="0">
                    <a:solidFill>
                      <a:srgbClr val="6A6E79"/>
                    </a:solidFill>
                    <a:effectLst/>
                    <a:latin typeface="Noto Sans KR"/>
                  </a:rPr>
                  <a:t> index, 2019.06</a:t>
                </a:r>
                <a:endParaRPr lang="en-US" altLang="ko-KR" sz="1400" b="0" i="0" dirty="0">
                  <a:solidFill>
                    <a:srgbClr val="6A6E79"/>
                  </a:solidFill>
                  <a:effectLst/>
                  <a:latin typeface="Noto Sans KR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79512" y="5085184"/>
              <a:ext cx="8784594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07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4. OSS</a:t>
            </a:r>
            <a:r>
              <a:rPr lang="ko-KR" altLang="en-US" sz="2800" dirty="0" smtClean="0"/>
              <a:t>에서 </a:t>
            </a:r>
            <a:r>
              <a:rPr lang="en-US" altLang="ko-KR" sz="2800" dirty="0" err="1" smtClean="0"/>
              <a:t>Git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en-US" altLang="ko-KR" sz="2000" dirty="0" err="1" smtClean="0"/>
              <a:t>Github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2018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년 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GitHub </a:t>
            </a:r>
            <a:r>
              <a:rPr lang="en-US" altLang="ko-KR" sz="1600" dirty="0" err="1">
                <a:solidFill>
                  <a:srgbClr val="222222"/>
                </a:solidFill>
                <a:latin typeface="+mn-ea"/>
              </a:rPr>
              <a:t>Octoverse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를 통해 본 공개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SW </a:t>
            </a:r>
            <a:r>
              <a:rPr lang="ko-KR" altLang="en-US" sz="1600" dirty="0" err="1">
                <a:solidFill>
                  <a:srgbClr val="222222"/>
                </a:solidFill>
                <a:latin typeface="+mn-ea"/>
              </a:rPr>
              <a:t>기여자와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 성장도</a:t>
            </a:r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69" y="2212677"/>
            <a:ext cx="8118274" cy="284444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211960" y="5084252"/>
            <a:ext cx="46554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0" i="0" dirty="0" smtClean="0">
                <a:solidFill>
                  <a:srgbClr val="6A6E79"/>
                </a:solidFill>
                <a:effectLst/>
                <a:latin typeface="Noto Sans KR"/>
              </a:rPr>
              <a:t>* 출처 </a:t>
            </a:r>
            <a:r>
              <a:rPr lang="en-US" altLang="ko-KR" sz="1400" b="0" i="0" dirty="0" smtClean="0">
                <a:solidFill>
                  <a:srgbClr val="6A6E79"/>
                </a:solidFill>
                <a:effectLst/>
                <a:latin typeface="Noto Sans KR"/>
              </a:rPr>
              <a:t>: The State of the </a:t>
            </a:r>
            <a:r>
              <a:rPr lang="en-US" altLang="ko-KR" sz="1400" b="0" i="0" dirty="0" err="1" smtClean="0">
                <a:solidFill>
                  <a:srgbClr val="6A6E79"/>
                </a:solidFill>
                <a:effectLst/>
                <a:latin typeface="Noto Sans KR"/>
              </a:rPr>
              <a:t>Octoverse</a:t>
            </a:r>
            <a:r>
              <a:rPr lang="en-US" altLang="ko-KR" sz="1400" b="0" i="0" dirty="0" smtClean="0">
                <a:solidFill>
                  <a:srgbClr val="6A6E79"/>
                </a:solidFill>
                <a:effectLst/>
                <a:latin typeface="Noto Sans KR"/>
              </a:rPr>
              <a:t>, </a:t>
            </a:r>
            <a:r>
              <a:rPr lang="en-US" altLang="ko-KR" sz="1400" b="0" i="0" dirty="0" err="1" smtClean="0">
                <a:solidFill>
                  <a:srgbClr val="6A6E79"/>
                </a:solidFill>
                <a:effectLst/>
                <a:latin typeface="Noto Sans KR"/>
              </a:rPr>
              <a:t>Github</a:t>
            </a:r>
            <a:r>
              <a:rPr lang="en-US" altLang="ko-KR" sz="1400" b="0" i="0" dirty="0" smtClean="0">
                <a:solidFill>
                  <a:srgbClr val="6A6E79"/>
                </a:solidFill>
                <a:effectLst/>
                <a:latin typeface="Noto Sans KR"/>
              </a:rPr>
              <a:t>, 2018.10.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1923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2400" b="1" dirty="0" smtClean="0"/>
              <a:t>SW </a:t>
            </a:r>
            <a:r>
              <a:rPr lang="ko-KR" altLang="en-US" sz="2400" b="1" dirty="0" err="1" smtClean="0"/>
              <a:t>중심사회</a:t>
            </a:r>
            <a:endParaRPr lang="en-US" altLang="ko-KR" sz="2400" b="1" dirty="0" smtClean="0"/>
          </a:p>
          <a:p>
            <a:r>
              <a:rPr lang="en-US" altLang="ko-KR" sz="2400" b="1" dirty="0" smtClean="0"/>
              <a:t>SW </a:t>
            </a:r>
            <a:r>
              <a:rPr lang="ko-KR" altLang="en-US" sz="2400" b="1" dirty="0" err="1" smtClean="0"/>
              <a:t>중심대학의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SW </a:t>
            </a:r>
            <a:r>
              <a:rPr lang="ko-KR" altLang="en-US" sz="2400" b="1" dirty="0" smtClean="0"/>
              <a:t>실무교육</a:t>
            </a:r>
            <a:endParaRPr lang="en-US" altLang="ko-KR" sz="2400" b="1" dirty="0" smtClean="0"/>
          </a:p>
          <a:p>
            <a:r>
              <a:rPr lang="en-US" altLang="ko-KR" sz="2400" b="1" dirty="0" smtClean="0"/>
              <a:t>SW </a:t>
            </a:r>
            <a:r>
              <a:rPr lang="ko-KR" altLang="en-US" sz="2400" b="1" dirty="0" smtClean="0"/>
              <a:t>실무교육을 위한 </a:t>
            </a:r>
            <a:r>
              <a:rPr lang="en-US" altLang="ko-KR" sz="2400" b="1" dirty="0" smtClean="0"/>
              <a:t>OSS </a:t>
            </a:r>
          </a:p>
          <a:p>
            <a:r>
              <a:rPr lang="en-US" altLang="ko-KR" sz="2400" b="1" dirty="0" smtClean="0"/>
              <a:t>OSS</a:t>
            </a:r>
            <a:r>
              <a:rPr lang="ko-KR" altLang="en-US" sz="2400" b="1" dirty="0" smtClean="0"/>
              <a:t>에서 </a:t>
            </a:r>
            <a:r>
              <a:rPr lang="en-US" altLang="ko-KR" sz="2400" b="1" dirty="0" err="1" smtClean="0"/>
              <a:t>Github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역할</a:t>
            </a:r>
            <a:endParaRPr lang="en-US" altLang="ko-KR" sz="2400" b="1" dirty="0" smtClean="0"/>
          </a:p>
          <a:p>
            <a:r>
              <a:rPr lang="ko-KR" altLang="en-US" sz="2400" b="1" dirty="0" smtClean="0"/>
              <a:t>질의</a:t>
            </a:r>
            <a:endParaRPr lang="en-US" altLang="ko-KR" sz="2400" b="1" dirty="0" smtClean="0"/>
          </a:p>
          <a:p>
            <a:endParaRPr lang="en-US" altLang="ko-K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4. OSS</a:t>
            </a:r>
            <a:r>
              <a:rPr lang="ko-KR" altLang="en-US" sz="2800" dirty="0" smtClean="0"/>
              <a:t>에서 </a:t>
            </a:r>
            <a:r>
              <a:rPr lang="en-US" altLang="ko-KR" sz="2800" dirty="0" err="1" smtClean="0"/>
              <a:t>Git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en-US" altLang="ko-KR" sz="2000" dirty="0" err="1" smtClean="0"/>
              <a:t>Github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2018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년 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GitHub </a:t>
            </a:r>
            <a:r>
              <a:rPr lang="en-US" altLang="ko-KR" sz="1600" dirty="0" err="1">
                <a:solidFill>
                  <a:srgbClr val="222222"/>
                </a:solidFill>
                <a:latin typeface="+mn-ea"/>
              </a:rPr>
              <a:t>Octoverse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를 통해 본 공개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SW 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기여 지역과 기여 조직</a:t>
            </a:r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188" y="2121214"/>
            <a:ext cx="5695116" cy="417107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411760" y="6378391"/>
            <a:ext cx="45961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0" i="0" dirty="0" smtClean="0">
                <a:solidFill>
                  <a:srgbClr val="6A6E79"/>
                </a:solidFill>
                <a:effectLst/>
                <a:latin typeface="Noto Sans KR"/>
              </a:rPr>
              <a:t>* 출처 </a:t>
            </a:r>
            <a:r>
              <a:rPr lang="en-US" altLang="ko-KR" sz="1400" b="0" i="0" dirty="0" smtClean="0">
                <a:solidFill>
                  <a:srgbClr val="6A6E79"/>
                </a:solidFill>
                <a:effectLst/>
                <a:latin typeface="Noto Sans KR"/>
              </a:rPr>
              <a:t>: The State of the </a:t>
            </a:r>
            <a:r>
              <a:rPr lang="en-US" altLang="ko-KR" sz="1400" b="0" i="0" dirty="0" err="1" smtClean="0">
                <a:solidFill>
                  <a:srgbClr val="6A6E79"/>
                </a:solidFill>
                <a:effectLst/>
                <a:latin typeface="Noto Sans KR"/>
              </a:rPr>
              <a:t>Octoverse</a:t>
            </a:r>
            <a:r>
              <a:rPr lang="en-US" altLang="ko-KR" sz="1400" b="0" i="0" dirty="0" smtClean="0">
                <a:solidFill>
                  <a:srgbClr val="6A6E79"/>
                </a:solidFill>
                <a:effectLst/>
                <a:latin typeface="Noto Sans KR"/>
              </a:rPr>
              <a:t>, </a:t>
            </a:r>
            <a:r>
              <a:rPr lang="en-US" altLang="ko-KR" sz="1400" b="0" i="0" dirty="0" err="1" smtClean="0">
                <a:solidFill>
                  <a:srgbClr val="6A6E79"/>
                </a:solidFill>
                <a:effectLst/>
                <a:latin typeface="Noto Sans KR"/>
              </a:rPr>
              <a:t>Github</a:t>
            </a:r>
            <a:r>
              <a:rPr lang="en-US" altLang="ko-KR" sz="1400" b="0" i="0" dirty="0" smtClean="0">
                <a:solidFill>
                  <a:srgbClr val="6A6E79"/>
                </a:solidFill>
                <a:effectLst/>
                <a:latin typeface="Noto Sans KR"/>
              </a:rPr>
              <a:t>, 2018.10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989348" y="2010618"/>
            <a:ext cx="7704856" cy="4675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 smtClean="0"/>
              <a:t>[</a:t>
            </a:r>
            <a:r>
              <a:rPr lang="ko-KR" altLang="en-US" sz="2400" b="1" dirty="0" smtClean="0"/>
              <a:t>시사점</a:t>
            </a:r>
            <a:r>
              <a:rPr lang="en-US" altLang="ko-KR" sz="2400" b="1" dirty="0" smtClean="0"/>
              <a:t>]</a:t>
            </a:r>
          </a:p>
          <a:p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smtClean="0"/>
              <a:t>GitHub</a:t>
            </a:r>
            <a:r>
              <a:rPr lang="ko-KR" altLang="en-US" dirty="0"/>
              <a:t>의 조사를 통해 전세계적으로 </a:t>
            </a:r>
            <a:r>
              <a:rPr lang="ko-KR" altLang="en-US" b="1" u="sng" dirty="0" err="1"/>
              <a:t>공개SW에</a:t>
            </a:r>
            <a:r>
              <a:rPr lang="ko-KR" altLang="en-US" b="1" u="sng" dirty="0"/>
              <a:t> 대한 </a:t>
            </a:r>
            <a:r>
              <a:rPr lang="ko-KR" altLang="en-US" b="1" u="sng" dirty="0" err="1"/>
              <a:t>기여문화가</a:t>
            </a:r>
            <a:r>
              <a:rPr lang="ko-KR" altLang="en-US" b="1" u="sng" dirty="0"/>
              <a:t> 지속적으로 성장</a:t>
            </a:r>
            <a:r>
              <a:rPr lang="ko-KR" altLang="en-US" dirty="0"/>
              <a:t>하고 있음을 보여 주고 있음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아프리카 및 아시아의 시장이 확대됨을 통해 </a:t>
            </a:r>
            <a:r>
              <a:rPr lang="ko-KR" altLang="en-US" b="1" u="sng" dirty="0"/>
              <a:t>새로운 시장에 대한 수요가 지속적으로 증가</a:t>
            </a:r>
            <a:r>
              <a:rPr lang="ko-KR" altLang="en-US" dirty="0"/>
              <a:t>할 수 있음을 시사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u="sng" dirty="0"/>
              <a:t>GitHub의 </a:t>
            </a:r>
            <a:r>
              <a:rPr lang="ko-KR" altLang="en-US" b="1" u="sng" dirty="0" err="1"/>
              <a:t>채택률이</a:t>
            </a:r>
            <a:r>
              <a:rPr lang="ko-KR" altLang="en-US" b="1" u="sng" dirty="0"/>
              <a:t> 지속적으로 증가함</a:t>
            </a:r>
            <a:r>
              <a:rPr lang="ko-KR" altLang="en-US" dirty="0"/>
              <a:t>을 통해, </a:t>
            </a:r>
            <a:r>
              <a:rPr lang="ko-KR" altLang="en-US" dirty="0" err="1"/>
              <a:t>공개SW가</a:t>
            </a:r>
            <a:r>
              <a:rPr lang="ko-KR" altLang="en-US" dirty="0"/>
              <a:t> 새로운 솔루션의 개발과 발전하는 </a:t>
            </a:r>
            <a:r>
              <a:rPr lang="ko-KR" altLang="en-US" b="1" u="sng" dirty="0"/>
              <a:t>IT </a:t>
            </a:r>
            <a:r>
              <a:rPr lang="ko-KR" altLang="en-US" b="1" u="sng" dirty="0" err="1"/>
              <a:t>환경속에서</a:t>
            </a:r>
            <a:r>
              <a:rPr lang="ko-KR" altLang="en-US" b="1" u="sng" dirty="0"/>
              <a:t> 영향력이 커져가고 있음</a:t>
            </a:r>
            <a:r>
              <a:rPr lang="ko-KR" altLang="en-US" dirty="0"/>
              <a:t>을 시사</a:t>
            </a:r>
          </a:p>
        </p:txBody>
      </p:sp>
    </p:spTree>
    <p:extLst>
      <p:ext uri="{BB962C8B-B14F-4D97-AF65-F5344CB8AC3E}">
        <p14:creationId xmlns:p14="http://schemas.microsoft.com/office/powerpoint/2010/main" val="245141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4. OSS</a:t>
            </a:r>
            <a:r>
              <a:rPr lang="ko-KR" altLang="en-US" sz="2800" dirty="0" smtClean="0"/>
              <a:t>에서 </a:t>
            </a:r>
            <a:r>
              <a:rPr lang="en-US" altLang="ko-KR" sz="2800" dirty="0" err="1" smtClean="0"/>
              <a:t>Git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en-US" altLang="ko-KR" sz="2000" dirty="0" err="1" smtClean="0"/>
              <a:t>Github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장점</a:t>
            </a:r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033068"/>
            <a:ext cx="5976664" cy="452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2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4. OSS</a:t>
            </a:r>
            <a:r>
              <a:rPr lang="ko-KR" altLang="en-US" sz="2800" dirty="0" smtClean="0"/>
              <a:t>에서 </a:t>
            </a:r>
            <a:r>
              <a:rPr lang="en-US" altLang="ko-KR" sz="2800" dirty="0" err="1" smtClean="0"/>
              <a:t>Git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en-US" altLang="ko-KR" sz="2000" dirty="0" err="1" smtClean="0"/>
              <a:t>Github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 err="1" smtClean="0">
                <a:solidFill>
                  <a:srgbClr val="222222"/>
                </a:solidFill>
                <a:latin typeface="+mn-ea"/>
              </a:rPr>
              <a:t>사용전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/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후 비교</a:t>
            </a:r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874184"/>
              </p:ext>
            </p:extLst>
          </p:nvPr>
        </p:nvGraphicFramePr>
        <p:xfrm>
          <a:off x="395536" y="2276872"/>
          <a:ext cx="8496944" cy="431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8472">
                  <a:extLst>
                    <a:ext uri="{9D8B030D-6E8A-4147-A177-3AD203B41FA5}">
                      <a16:colId xmlns:a16="http://schemas.microsoft.com/office/drawing/2014/main" val="2722870932"/>
                    </a:ext>
                  </a:extLst>
                </a:gridCol>
                <a:gridCol w="4248472">
                  <a:extLst>
                    <a:ext uri="{9D8B030D-6E8A-4147-A177-3AD203B41FA5}">
                      <a16:colId xmlns:a16="http://schemas.microsoft.com/office/drawing/2014/main" val="1028172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Github</a:t>
                      </a:r>
                      <a:r>
                        <a:rPr lang="en-US" altLang="ko-KR" dirty="0" smtClean="0"/>
                        <a:t> Before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Github</a:t>
                      </a:r>
                      <a:r>
                        <a:rPr lang="en-US" altLang="ko-KR" dirty="0" smtClean="0"/>
                        <a:t> After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95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개인별 코딩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협업이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943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개발 후 문서 작성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개발하면서</a:t>
                      </a:r>
                      <a:r>
                        <a:rPr lang="ko-KR" altLang="en-US" baseline="0" dirty="0" smtClean="0"/>
                        <a:t> 구현에 대한 문서 작성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082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팀원들끼리 설계에 대한 내용을 쉽게 공유 할 수 없음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팀원들끼리 설계에 대한 내용을 빠르고 쉽게 공유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053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OFF line</a:t>
                      </a:r>
                      <a:r>
                        <a:rPr lang="ko-KR" altLang="en-US" dirty="0" smtClean="0"/>
                        <a:t>으로 </a:t>
                      </a:r>
                      <a:r>
                        <a:rPr lang="ko-KR" altLang="en-US" dirty="0" err="1" smtClean="0"/>
                        <a:t>팀프로젝트</a:t>
                      </a:r>
                      <a:r>
                        <a:rPr lang="ko-KR" altLang="en-US" dirty="0" smtClean="0"/>
                        <a:t> 작업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On</a:t>
                      </a:r>
                      <a:r>
                        <a:rPr lang="en-US" altLang="ko-KR" baseline="0" dirty="0" smtClean="0"/>
                        <a:t> line</a:t>
                      </a:r>
                      <a:r>
                        <a:rPr lang="ko-KR" altLang="en-US" baseline="0" dirty="0" smtClean="0"/>
                        <a:t>으로 </a:t>
                      </a:r>
                      <a:r>
                        <a:rPr lang="ko-KR" altLang="en-US" baseline="0" dirty="0" err="1" smtClean="0"/>
                        <a:t>팀프로젝트</a:t>
                      </a:r>
                      <a:r>
                        <a:rPr lang="ko-KR" altLang="en-US" baseline="0" dirty="0" smtClean="0"/>
                        <a:t> 작업이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060192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에러에 대한 추적이 어려움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에러를 쉽게 추적해서 해결이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99562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버그 수정이 어려움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버그 수정이 용이 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341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취업시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err="1" smtClean="0"/>
                        <a:t>Github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ID </a:t>
                      </a:r>
                      <a:r>
                        <a:rPr lang="ko-KR" altLang="en-US" baseline="0" dirty="0" smtClean="0"/>
                        <a:t>요구 대처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20944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포트폴리오로 사용가능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1630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061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602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341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4. OSS</a:t>
            </a:r>
            <a:r>
              <a:rPr lang="ko-KR" altLang="en-US" sz="2800" dirty="0" smtClean="0"/>
              <a:t>에서 </a:t>
            </a:r>
            <a:r>
              <a:rPr lang="en-US" altLang="ko-KR" sz="2800" dirty="0" err="1" smtClean="0"/>
              <a:t>Git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r>
              <a:rPr lang="en-US" altLang="ko-KR" sz="2000" dirty="0" err="1" smtClean="0"/>
              <a:t>Github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err="1" smtClean="0">
                <a:solidFill>
                  <a:srgbClr val="222222"/>
                </a:solidFill>
                <a:latin typeface="+mn-ea"/>
              </a:rPr>
              <a:t>Github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중요성</a:t>
            </a:r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309181" y="6421642"/>
            <a:ext cx="6481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pple SD Gothic Neo"/>
              </a:rPr>
              <a:t>2018, Microsoft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pple SD Gothic Neo"/>
              </a:rPr>
              <a:t>가 </a:t>
            </a:r>
            <a:r>
              <a:rPr lang="en-US" altLang="ko-KR" b="0" i="0" u="none" strike="noStrike" dirty="0" smtClean="0">
                <a:solidFill>
                  <a:srgbClr val="960D20"/>
                </a:solidFill>
                <a:effectLst/>
                <a:latin typeface="Apple SD Gothic Neo"/>
                <a:hlinkClick r:id="rId2"/>
              </a:rPr>
              <a:t>GitHub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pple SD Gothic Neo"/>
              </a:rPr>
              <a:t>을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pple SD Gothic Neo"/>
              </a:rPr>
              <a:t>75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pple SD Gothic Neo"/>
              </a:rPr>
              <a:t>억 달러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pple SD Gothic Neo"/>
              </a:rPr>
              <a:t>(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pple SD Gothic Neo"/>
              </a:rPr>
              <a:t>약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pple SD Gothic Neo"/>
              </a:rPr>
              <a:t>8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pple SD Gothic Neo"/>
              </a:rPr>
              <a:t>조 원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pple SD Gothic Neo"/>
              </a:rPr>
              <a:t>)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pple SD Gothic Neo"/>
              </a:rPr>
              <a:t>에 인수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521328"/>
            <a:ext cx="3555806" cy="186933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309181" y="4022978"/>
            <a:ext cx="7123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2006, Google</a:t>
            </a:r>
            <a:r>
              <a:rPr lang="ko-KR" altLang="en-US" dirty="0" smtClean="0"/>
              <a:t>이 </a:t>
            </a:r>
            <a:r>
              <a:rPr lang="en-US" altLang="ko-KR" dirty="0" err="1" smtClean="0"/>
              <a:t>Youtube</a:t>
            </a:r>
            <a:r>
              <a:rPr lang="ko-KR" altLang="en-US" dirty="0"/>
              <a:t>를</a:t>
            </a:r>
            <a:r>
              <a:rPr lang="ko-KR" altLang="en-US" dirty="0" smtClean="0"/>
              <a:t>16억5천만달러</a:t>
            </a:r>
            <a:r>
              <a:rPr lang="en-US" altLang="ko-KR" dirty="0" smtClean="0"/>
              <a:t>(1</a:t>
            </a:r>
            <a:r>
              <a:rPr lang="ko-KR" altLang="en-US" dirty="0" smtClean="0"/>
              <a:t>조 </a:t>
            </a:r>
            <a:r>
              <a:rPr lang="en-US" altLang="ko-KR" dirty="0" smtClean="0"/>
              <a:t>5800</a:t>
            </a:r>
            <a:r>
              <a:rPr lang="ko-KR" altLang="en-US" dirty="0" smtClean="0"/>
              <a:t>억원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인수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485" y="1990248"/>
            <a:ext cx="3384376" cy="190371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627490" y="1262578"/>
            <a:ext cx="17219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0" i="0" dirty="0" smtClean="0">
                <a:solidFill>
                  <a:srgbClr val="080E14"/>
                </a:solidFill>
                <a:effectLst/>
                <a:latin typeface="Nanum Gothic"/>
              </a:rPr>
              <a:t>자료 출처</a:t>
            </a:r>
            <a:r>
              <a:rPr lang="en-US" altLang="ko-KR" sz="1400" b="0" i="0" dirty="0" smtClean="0">
                <a:solidFill>
                  <a:srgbClr val="080E14"/>
                </a:solidFill>
                <a:effectLst/>
                <a:latin typeface="Nanum Gothic"/>
              </a:rPr>
              <a:t>: e</a:t>
            </a:r>
            <a:r>
              <a:rPr lang="ko-KR" altLang="en-US" sz="1400" b="0" i="0" dirty="0" err="1" smtClean="0">
                <a:solidFill>
                  <a:srgbClr val="080E14"/>
                </a:solidFill>
                <a:effectLst/>
                <a:latin typeface="Nanum Gothic"/>
              </a:rPr>
              <a:t>마케터</a:t>
            </a:r>
            <a:endParaRPr lang="ko-KR" altLang="en-US" sz="1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315" y="1634864"/>
            <a:ext cx="2511826" cy="233850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940152" y="4521328"/>
            <a:ext cx="2664296" cy="1787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800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104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94" y="1296319"/>
            <a:ext cx="8196946" cy="38860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4. OSS</a:t>
            </a:r>
            <a:r>
              <a:rPr lang="ko-KR" altLang="en-US" sz="2800" dirty="0" smtClean="0"/>
              <a:t>에서 </a:t>
            </a:r>
            <a:r>
              <a:rPr lang="en-US" altLang="ko-KR" sz="2800" dirty="0" err="1" smtClean="0"/>
              <a:t>Git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604448" cy="5655865"/>
          </a:xfrm>
        </p:spPr>
        <p:txBody>
          <a:bodyPr/>
          <a:lstStyle/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187624" y="5517232"/>
            <a:ext cx="727280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/>
              <a:t>SW </a:t>
            </a:r>
            <a:r>
              <a:rPr lang="ko-KR" altLang="en-US" sz="4800" dirty="0" smtClean="0"/>
              <a:t>융합인재양성</a:t>
            </a:r>
            <a:endParaRPr lang="ko-KR" altLang="en-US" sz="4800" dirty="0"/>
          </a:p>
        </p:txBody>
      </p:sp>
      <p:sp>
        <p:nvSpPr>
          <p:cNvPr id="16" name="직사각형 15"/>
          <p:cNvSpPr/>
          <p:nvPr/>
        </p:nvSpPr>
        <p:spPr>
          <a:xfrm>
            <a:off x="1835696" y="4689141"/>
            <a:ext cx="583264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/>
              <a:t>SW </a:t>
            </a:r>
            <a:r>
              <a:rPr lang="ko-KR" altLang="en-US" sz="4800" dirty="0" smtClean="0"/>
              <a:t>경쟁력 강화</a:t>
            </a:r>
            <a:endParaRPr lang="ko-KR" altLang="en-US" sz="4800" dirty="0"/>
          </a:p>
        </p:txBody>
      </p:sp>
      <p:sp>
        <p:nvSpPr>
          <p:cNvPr id="17" name="직사각형 16"/>
          <p:cNvSpPr/>
          <p:nvPr/>
        </p:nvSpPr>
        <p:spPr>
          <a:xfrm>
            <a:off x="2811987" y="3861050"/>
            <a:ext cx="405957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/>
              <a:t>SW</a:t>
            </a:r>
            <a:r>
              <a:rPr lang="ko-KR" altLang="en-US" sz="4800" dirty="0" smtClean="0"/>
              <a:t>중심대학</a:t>
            </a:r>
            <a:endParaRPr lang="ko-KR" altLang="en-US" sz="48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4421806" y="1235480"/>
            <a:ext cx="1554746" cy="1626295"/>
            <a:chOff x="4552014" y="2162944"/>
            <a:chExt cx="1554746" cy="162629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552014" y="2162944"/>
              <a:ext cx="272014" cy="162629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0613" y="2453068"/>
              <a:ext cx="1396147" cy="1033447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2869837"/>
            <a:ext cx="3251597" cy="97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7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/>
              <a:t>5</a:t>
            </a:r>
            <a:r>
              <a:rPr lang="en-US" altLang="ko-KR" sz="2800" dirty="0" smtClean="0"/>
              <a:t>. </a:t>
            </a:r>
            <a:r>
              <a:rPr lang="ko-KR" altLang="en-US" sz="2800" dirty="0" smtClean="0"/>
              <a:t>질의</a:t>
            </a:r>
            <a:r>
              <a:rPr lang="en-US" altLang="ko-KR" sz="2800" dirty="0" smtClean="0"/>
              <a:t> </a:t>
            </a:r>
            <a:endParaRPr lang="ko-KR" alt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1331640" y="2708920"/>
            <a:ext cx="68024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/>
              <a:t>감사합니다</a:t>
            </a:r>
            <a:r>
              <a:rPr lang="en-US" altLang="ko-KR" sz="6000" dirty="0" smtClean="0"/>
              <a:t>.</a:t>
            </a:r>
          </a:p>
          <a:p>
            <a:pPr algn="ctr"/>
            <a:r>
              <a:rPr lang="en-US" altLang="ko-KR" sz="6000" dirty="0" smtClean="0"/>
              <a:t>Q &amp; A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76139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1. SW </a:t>
            </a:r>
            <a:r>
              <a:rPr lang="ko-KR" altLang="en-US" sz="2800" dirty="0" err="1" smtClean="0"/>
              <a:t>중심사회</a:t>
            </a:r>
            <a:r>
              <a:rPr lang="en-US" altLang="ko-KR" sz="2800" dirty="0" smtClean="0"/>
              <a:t>	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352928" cy="5655865"/>
          </a:xfrm>
        </p:spPr>
        <p:txBody>
          <a:bodyPr/>
          <a:lstStyle/>
          <a:p>
            <a:r>
              <a:rPr lang="en-US" altLang="ko-KR" sz="2000" dirty="0" smtClean="0"/>
              <a:t>SW </a:t>
            </a:r>
            <a:r>
              <a:rPr lang="ko-KR" altLang="en-US" sz="2000" dirty="0" err="1" smtClean="0"/>
              <a:t>중심사회란</a:t>
            </a:r>
            <a:r>
              <a:rPr lang="en-US" altLang="ko-KR" sz="2000" dirty="0" smtClean="0"/>
              <a:t>?</a:t>
            </a:r>
          </a:p>
          <a:p>
            <a:pPr lvl="1"/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SW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가 혁신과 성장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가치 창출의 중심이 되는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것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.</a:t>
            </a:r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SW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가 개인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기업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국가의 경쟁력을 좌우하는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사회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.</a:t>
            </a: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r>
              <a:rPr lang="ko-KR" altLang="en-US" sz="1600" dirty="0"/>
              <a:t>세계 주요국에서는 </a:t>
            </a:r>
            <a:r>
              <a:rPr lang="ko-KR" altLang="en-US" sz="1600" dirty="0" err="1"/>
              <a:t>SW중심사회를</a:t>
            </a:r>
            <a:r>
              <a:rPr lang="ko-KR" altLang="en-US" sz="1600" dirty="0"/>
              <a:t> 선도할 인재양성을 위해 경쟁 중</a:t>
            </a:r>
          </a:p>
          <a:p>
            <a:pPr lvl="1"/>
            <a:r>
              <a:rPr lang="ko-KR" altLang="en-US" sz="1600" dirty="0"/>
              <a:t>국내는 </a:t>
            </a:r>
            <a:r>
              <a:rPr lang="ko-KR" altLang="en-US" sz="1600" dirty="0" err="1"/>
              <a:t>SW생태계</a:t>
            </a:r>
            <a:r>
              <a:rPr lang="ko-KR" altLang="en-US" sz="1600" dirty="0"/>
              <a:t> 악순환으로 </a:t>
            </a:r>
            <a:r>
              <a:rPr lang="ko-KR" altLang="en-US" sz="1600" dirty="0" err="1"/>
              <a:t>SW인력의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양적·질적</a:t>
            </a:r>
            <a:r>
              <a:rPr lang="ko-KR" altLang="en-US" sz="1600" dirty="0"/>
              <a:t> 부족 상황이 </a:t>
            </a:r>
            <a:r>
              <a:rPr lang="ko-KR" altLang="en-US" sz="1600" dirty="0" smtClean="0"/>
              <a:t>지속</a:t>
            </a:r>
            <a:endParaRPr lang="en-US" altLang="ko-KR" sz="1600" dirty="0" smtClean="0"/>
          </a:p>
          <a:p>
            <a:pPr lvl="2"/>
            <a:r>
              <a:rPr lang="ko-KR" altLang="en-US" sz="1600" dirty="0" err="1"/>
              <a:t>SW전문인력</a:t>
            </a:r>
            <a:r>
              <a:rPr lang="ko-KR" altLang="en-US" sz="1600" dirty="0"/>
              <a:t> 수급전망(</a:t>
            </a:r>
            <a:r>
              <a:rPr lang="en-US" altLang="ko-KR" sz="1600" dirty="0"/>
              <a:t>‘</a:t>
            </a:r>
            <a:r>
              <a:rPr lang="ko-KR" altLang="en-US" sz="1600" dirty="0" err="1"/>
              <a:t>미래부</a:t>
            </a:r>
            <a:r>
              <a:rPr lang="en-US" altLang="ko-KR" sz="1600" dirty="0"/>
              <a:t>’</a:t>
            </a:r>
            <a:r>
              <a:rPr lang="ko-KR" altLang="en-US" sz="1600" dirty="0"/>
              <a:t>) : </a:t>
            </a:r>
            <a:r>
              <a:rPr lang="en-US" altLang="ko-KR" sz="1600" dirty="0"/>
              <a:t>20</a:t>
            </a:r>
            <a:r>
              <a:rPr lang="ko-KR" altLang="en-US" sz="1600" dirty="0"/>
              <a:t>18년 </a:t>
            </a:r>
            <a:r>
              <a:rPr lang="ko-KR" altLang="en-US" sz="1600" dirty="0" err="1"/>
              <a:t>중·고급인력</a:t>
            </a:r>
            <a:r>
              <a:rPr lang="ko-KR" altLang="en-US" sz="1600" dirty="0"/>
              <a:t> </a:t>
            </a:r>
            <a:r>
              <a:rPr lang="en-US" altLang="ko-KR" sz="1600" dirty="0"/>
              <a:t>8</a:t>
            </a:r>
            <a:r>
              <a:rPr lang="ko-KR" altLang="en-US" sz="1600" dirty="0"/>
              <a:t>.</a:t>
            </a:r>
            <a:r>
              <a:rPr lang="en-US" altLang="ko-KR" sz="1600" dirty="0"/>
              <a:t>2</a:t>
            </a:r>
            <a:r>
              <a:rPr lang="ko-KR" altLang="en-US" sz="1600" dirty="0"/>
              <a:t>만명 부족</a:t>
            </a:r>
          </a:p>
          <a:p>
            <a:pPr lvl="1"/>
            <a:r>
              <a:rPr lang="ko-KR" altLang="en-US" sz="1600" dirty="0"/>
              <a:t>최근 대학에서 </a:t>
            </a:r>
            <a:r>
              <a:rPr lang="ko-KR" altLang="en-US" sz="1600" dirty="0" err="1"/>
              <a:t>SW교육</a:t>
            </a:r>
            <a:r>
              <a:rPr lang="ko-KR" altLang="en-US" sz="1600" dirty="0"/>
              <a:t> 혁신도 진행 중이나, 인력수급 개선에 역부족</a:t>
            </a: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420888"/>
            <a:ext cx="3096344" cy="260074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15916" y="4941168"/>
            <a:ext cx="3816424" cy="273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0000" lnSpcReduction="20000"/>
          </a:bodyPr>
          <a:lstStyle/>
          <a:p>
            <a:r>
              <a:rPr lang="ko-KR" altLang="en-US" sz="3600" dirty="0" smtClean="0"/>
              <a:t>참조</a:t>
            </a:r>
            <a:r>
              <a:rPr lang="en-US" altLang="ko-KR" sz="3600" dirty="0" smtClean="0"/>
              <a:t>: </a:t>
            </a:r>
            <a:r>
              <a:rPr lang="ko-KR" altLang="en-US" sz="3600" dirty="0" smtClean="0"/>
              <a:t>정보통신진흥센터</a:t>
            </a:r>
            <a:r>
              <a:rPr lang="en-US" altLang="ko-KR" sz="3600" dirty="0" smtClean="0"/>
              <a:t>-SW</a:t>
            </a:r>
            <a:r>
              <a:rPr lang="ko-KR" altLang="en-US" sz="3600" dirty="0" err="1" smtClean="0"/>
              <a:t>중심사회</a:t>
            </a:r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55144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1. SW </a:t>
            </a:r>
            <a:r>
              <a:rPr lang="ko-KR" altLang="en-US" sz="2800" dirty="0" err="1" smtClean="0"/>
              <a:t>중심사회</a:t>
            </a:r>
            <a:r>
              <a:rPr lang="en-US" altLang="ko-KR" sz="2800" dirty="0" smtClean="0"/>
              <a:t>	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352928" cy="5655865"/>
          </a:xfrm>
        </p:spPr>
        <p:txBody>
          <a:bodyPr/>
          <a:lstStyle/>
          <a:p>
            <a:r>
              <a:rPr lang="en-US" altLang="ko-KR" sz="2000" dirty="0" smtClean="0"/>
              <a:t>SW </a:t>
            </a:r>
            <a:r>
              <a:rPr lang="ko-KR" altLang="en-US" sz="2000" dirty="0" err="1" smtClean="0"/>
              <a:t>중심사회로</a:t>
            </a:r>
            <a:r>
              <a:rPr lang="ko-KR" altLang="en-US" sz="2000" dirty="0" smtClean="0"/>
              <a:t> 도약</a:t>
            </a:r>
            <a:endParaRPr lang="en-US" altLang="ko-KR" sz="2000" dirty="0" smtClean="0"/>
          </a:p>
          <a:p>
            <a:pPr lvl="1"/>
            <a:r>
              <a:rPr lang="ko-KR" altLang="en-US" sz="1600" b="0" dirty="0">
                <a:solidFill>
                  <a:srgbClr val="222222"/>
                </a:solidFill>
                <a:latin typeface="+mn-ea"/>
              </a:rPr>
              <a:t>세계는 이미 </a:t>
            </a:r>
            <a:r>
              <a:rPr lang="en-US" altLang="ko-KR" sz="1600" b="0" dirty="0">
                <a:solidFill>
                  <a:srgbClr val="222222"/>
                </a:solidFill>
                <a:latin typeface="+mn-ea"/>
              </a:rPr>
              <a:t>SW </a:t>
            </a:r>
            <a:r>
              <a:rPr lang="ko-KR" altLang="en-US" sz="1600" b="0" dirty="0">
                <a:solidFill>
                  <a:srgbClr val="222222"/>
                </a:solidFill>
                <a:latin typeface="+mn-ea"/>
              </a:rPr>
              <a:t>중심 사회로 진입하고 </a:t>
            </a:r>
            <a:r>
              <a:rPr lang="ko-KR" altLang="en-US" sz="1600" b="0" dirty="0" smtClean="0">
                <a:solidFill>
                  <a:srgbClr val="222222"/>
                </a:solidFill>
                <a:latin typeface="+mn-ea"/>
              </a:rPr>
              <a:t>있음</a:t>
            </a:r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Spoqa Han Sans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Spoqa Han Sans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Spoqa Han Sans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Spoqa Han Sans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Spoqa Han Sans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Spoqa Han Sans"/>
            </a:endParaRPr>
          </a:p>
          <a:p>
            <a:pPr lvl="1"/>
            <a:r>
              <a:rPr lang="en-US" altLang="ko-KR" sz="1600" b="0" dirty="0" smtClean="0">
                <a:solidFill>
                  <a:srgbClr val="222222"/>
                </a:solidFill>
                <a:latin typeface="+mn-ea"/>
              </a:rPr>
              <a:t>SW</a:t>
            </a:r>
            <a:r>
              <a:rPr lang="ko-KR" altLang="en-US" sz="1600" b="0" dirty="0">
                <a:solidFill>
                  <a:srgbClr val="222222"/>
                </a:solidFill>
                <a:latin typeface="+mn-ea"/>
              </a:rPr>
              <a:t>는 세계가 주목하는 거대 시장 </a:t>
            </a: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060848"/>
            <a:ext cx="3312368" cy="16188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4525347"/>
            <a:ext cx="6768752" cy="137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7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 smtClean="0"/>
              <a:t>1. SW </a:t>
            </a:r>
            <a:r>
              <a:rPr lang="ko-KR" altLang="en-US" sz="2800" dirty="0" err="1" smtClean="0"/>
              <a:t>중심사회</a:t>
            </a:r>
            <a:r>
              <a:rPr lang="en-US" altLang="ko-KR" sz="2800" dirty="0" smtClean="0"/>
              <a:t>	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352928" cy="5655865"/>
          </a:xfrm>
        </p:spPr>
        <p:txBody>
          <a:bodyPr/>
          <a:lstStyle/>
          <a:p>
            <a:r>
              <a:rPr lang="en-US" altLang="ko-KR" sz="2000" dirty="0" smtClean="0"/>
              <a:t>SW </a:t>
            </a:r>
            <a:r>
              <a:rPr lang="ko-KR" altLang="en-US" sz="2000" dirty="0" err="1" smtClean="0"/>
              <a:t>중심사회로</a:t>
            </a:r>
            <a:r>
              <a:rPr lang="ko-KR" altLang="en-US" sz="2000" dirty="0" smtClean="0"/>
              <a:t> 도약</a:t>
            </a:r>
            <a:endParaRPr lang="en-US" altLang="ko-KR" sz="2000" dirty="0" smtClean="0"/>
          </a:p>
          <a:p>
            <a:pPr marL="266700" lvl="1" indent="0">
              <a:buNone/>
            </a:pPr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24244"/>
            <a:ext cx="7920880" cy="44336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69" y="1842099"/>
            <a:ext cx="7905580" cy="43910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46" y="1824245"/>
            <a:ext cx="7905802" cy="443364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7" y="1828005"/>
            <a:ext cx="7920881" cy="440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1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/>
              <a:t>2</a:t>
            </a:r>
            <a:r>
              <a:rPr lang="en-US" altLang="ko-KR" sz="2800" dirty="0" smtClean="0"/>
              <a:t>. SW </a:t>
            </a:r>
            <a:r>
              <a:rPr lang="ko-KR" altLang="en-US" sz="2800" dirty="0" err="1" smtClean="0"/>
              <a:t>중심대학의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SW</a:t>
            </a:r>
            <a:r>
              <a:rPr lang="ko-KR" altLang="en-US" sz="2800" dirty="0" smtClean="0"/>
              <a:t>실무교육</a:t>
            </a:r>
            <a:r>
              <a:rPr lang="en-US" altLang="ko-KR" sz="2800" dirty="0" smtClean="0"/>
              <a:t>	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352928" cy="5498567"/>
          </a:xfrm>
        </p:spPr>
        <p:txBody>
          <a:bodyPr/>
          <a:lstStyle/>
          <a:p>
            <a:r>
              <a:rPr lang="en-US" altLang="ko-KR" sz="2000" dirty="0" smtClean="0"/>
              <a:t>SW </a:t>
            </a:r>
            <a:r>
              <a:rPr lang="ko-KR" altLang="en-US" sz="2000" dirty="0" smtClean="0"/>
              <a:t>중심대학</a:t>
            </a:r>
            <a:endParaRPr lang="en-US" altLang="ko-KR" sz="2000" dirty="0" smtClean="0"/>
          </a:p>
          <a:p>
            <a:pPr lvl="1"/>
            <a:r>
              <a:rPr lang="ko-KR" altLang="en-US" sz="1800" dirty="0" smtClean="0">
                <a:solidFill>
                  <a:srgbClr val="222222"/>
                </a:solidFill>
                <a:latin typeface="+mn-ea"/>
              </a:rPr>
              <a:t>개념</a:t>
            </a:r>
            <a:r>
              <a:rPr lang="en-US" altLang="ko-KR" sz="1800" dirty="0" smtClean="0">
                <a:solidFill>
                  <a:srgbClr val="222222"/>
                </a:solidFill>
                <a:latin typeface="+mn-ea"/>
              </a:rPr>
              <a:t>: </a:t>
            </a:r>
            <a:r>
              <a:rPr lang="ko-KR" altLang="en-US" sz="1800" b="0" dirty="0" smtClean="0">
                <a:solidFill>
                  <a:srgbClr val="222222"/>
                </a:solidFill>
                <a:latin typeface="+mn-ea"/>
              </a:rPr>
              <a:t>대학 </a:t>
            </a:r>
            <a:r>
              <a:rPr lang="ko-KR" altLang="en-US" sz="1800" b="0" dirty="0">
                <a:solidFill>
                  <a:srgbClr val="222222"/>
                </a:solidFill>
                <a:latin typeface="+mn-ea"/>
              </a:rPr>
              <a:t>교육을 </a:t>
            </a:r>
            <a:r>
              <a:rPr lang="en-US" altLang="ko-KR" sz="1800" b="0" dirty="0">
                <a:solidFill>
                  <a:srgbClr val="222222"/>
                </a:solidFill>
                <a:latin typeface="+mn-ea"/>
              </a:rPr>
              <a:t>SW</a:t>
            </a:r>
            <a:r>
              <a:rPr lang="ko-KR" altLang="en-US" sz="1800" b="0" dirty="0">
                <a:solidFill>
                  <a:srgbClr val="222222"/>
                </a:solidFill>
                <a:latin typeface="+mn-ea"/>
              </a:rPr>
              <a:t>중심으로 혁신함으로써</a:t>
            </a:r>
            <a:r>
              <a:rPr lang="en-US" altLang="ko-KR" sz="1800" b="0" dirty="0">
                <a:solidFill>
                  <a:srgbClr val="222222"/>
                </a:solidFill>
                <a:latin typeface="+mn-ea"/>
              </a:rPr>
              <a:t>, </a:t>
            </a:r>
            <a:r>
              <a:rPr lang="ko-KR" altLang="en-US" sz="1800" b="0" dirty="0" err="1">
                <a:solidFill>
                  <a:srgbClr val="222222"/>
                </a:solidFill>
                <a:latin typeface="+mn-ea"/>
              </a:rPr>
              <a:t>학생∙기업∙사회의</a:t>
            </a:r>
            <a:r>
              <a:rPr lang="ko-KR" altLang="en-US" sz="1800" b="0" dirty="0">
                <a:solidFill>
                  <a:srgbClr val="222222"/>
                </a:solidFill>
                <a:latin typeface="+mn-ea"/>
              </a:rPr>
              <a:t> </a:t>
            </a:r>
            <a:r>
              <a:rPr lang="en-US" altLang="ko-KR" sz="1800" b="0" dirty="0">
                <a:solidFill>
                  <a:srgbClr val="222222"/>
                </a:solidFill>
                <a:latin typeface="+mn-ea"/>
              </a:rPr>
              <a:t>SW</a:t>
            </a:r>
            <a:r>
              <a:rPr lang="ko-KR" altLang="en-US" sz="1800" b="0" dirty="0">
                <a:solidFill>
                  <a:srgbClr val="222222"/>
                </a:solidFill>
                <a:latin typeface="+mn-ea"/>
              </a:rPr>
              <a:t>경쟁력을 강화하고</a:t>
            </a:r>
            <a:r>
              <a:rPr lang="en-US" altLang="ko-KR" sz="1800" b="0" dirty="0">
                <a:solidFill>
                  <a:srgbClr val="222222"/>
                </a:solidFill>
                <a:latin typeface="+mn-ea"/>
              </a:rPr>
              <a:t>, </a:t>
            </a:r>
            <a:r>
              <a:rPr lang="ko-KR" altLang="en-US" sz="1800" b="0" dirty="0">
                <a:solidFill>
                  <a:srgbClr val="222222"/>
                </a:solidFill>
                <a:latin typeface="+mn-ea"/>
              </a:rPr>
              <a:t>진정한 </a:t>
            </a:r>
            <a:r>
              <a:rPr lang="en-US" altLang="ko-KR" sz="1800" b="0" dirty="0">
                <a:solidFill>
                  <a:srgbClr val="222222"/>
                </a:solidFill>
                <a:latin typeface="+mn-ea"/>
              </a:rPr>
              <a:t>SW</a:t>
            </a:r>
            <a:r>
              <a:rPr lang="ko-KR" altLang="en-US" sz="1800" b="0" dirty="0">
                <a:solidFill>
                  <a:srgbClr val="222222"/>
                </a:solidFill>
                <a:latin typeface="+mn-ea"/>
              </a:rPr>
              <a:t>가치 확산을 </a:t>
            </a:r>
            <a:r>
              <a:rPr lang="ko-KR" altLang="en-US" sz="1800" b="0" dirty="0" smtClean="0">
                <a:solidFill>
                  <a:srgbClr val="222222"/>
                </a:solidFill>
                <a:latin typeface="+mn-ea"/>
              </a:rPr>
              <a:t>실현</a:t>
            </a:r>
            <a:endParaRPr lang="en-US" altLang="ko-KR" sz="1800" b="0" dirty="0">
              <a:solidFill>
                <a:srgbClr val="222222"/>
              </a:solidFill>
              <a:latin typeface="+mn-ea"/>
            </a:endParaRPr>
          </a:p>
          <a:p>
            <a:pPr lvl="1"/>
            <a:r>
              <a:rPr lang="ko-KR" altLang="en-US" sz="1800" dirty="0" smtClean="0">
                <a:solidFill>
                  <a:srgbClr val="222222"/>
                </a:solidFill>
                <a:latin typeface="+mn-ea"/>
              </a:rPr>
              <a:t>목적</a:t>
            </a:r>
            <a:r>
              <a:rPr lang="en-US" altLang="ko-KR" sz="1800" dirty="0" smtClean="0">
                <a:solidFill>
                  <a:srgbClr val="222222"/>
                </a:solidFill>
                <a:latin typeface="+mn-ea"/>
              </a:rPr>
              <a:t>: </a:t>
            </a:r>
            <a:r>
              <a:rPr lang="en-US" altLang="ko-KR" sz="1800" b="0" dirty="0" smtClean="0">
                <a:solidFill>
                  <a:srgbClr val="222222"/>
                </a:solidFill>
                <a:latin typeface="+mn-ea"/>
              </a:rPr>
              <a:t>SW</a:t>
            </a:r>
            <a:r>
              <a:rPr lang="ko-KR" altLang="en-US" sz="1800" b="0" dirty="0">
                <a:solidFill>
                  <a:srgbClr val="222222"/>
                </a:solidFill>
                <a:latin typeface="+mn-ea"/>
              </a:rPr>
              <a:t>중심대학 지원을 통해 </a:t>
            </a:r>
            <a:r>
              <a:rPr lang="en-US" altLang="ko-KR" sz="1800" b="0" dirty="0">
                <a:solidFill>
                  <a:srgbClr val="222222"/>
                </a:solidFill>
                <a:latin typeface="+mn-ea"/>
              </a:rPr>
              <a:t>4</a:t>
            </a:r>
            <a:r>
              <a:rPr lang="ko-KR" altLang="en-US" sz="1800" b="0" dirty="0">
                <a:solidFill>
                  <a:srgbClr val="222222"/>
                </a:solidFill>
                <a:latin typeface="+mn-ea"/>
              </a:rPr>
              <a:t>차 산업을 선도하는 </a:t>
            </a:r>
            <a:r>
              <a:rPr lang="en-US" altLang="ko-KR" sz="1800" b="0" dirty="0">
                <a:solidFill>
                  <a:srgbClr val="222222"/>
                </a:solidFill>
                <a:latin typeface="+mn-ea"/>
              </a:rPr>
              <a:t>SW</a:t>
            </a:r>
            <a:r>
              <a:rPr lang="ko-KR" altLang="en-US" sz="1800" b="0" dirty="0" smtClean="0">
                <a:solidFill>
                  <a:srgbClr val="222222"/>
                </a:solidFill>
                <a:latin typeface="+mn-ea"/>
              </a:rPr>
              <a:t>융합인재양성체계를 </a:t>
            </a:r>
            <a:r>
              <a:rPr lang="ko-KR" altLang="en-US" sz="1800" b="0" dirty="0">
                <a:solidFill>
                  <a:srgbClr val="222222"/>
                </a:solidFill>
                <a:latin typeface="+mn-ea"/>
              </a:rPr>
              <a:t>구축하고 현장 중심의 문제 해결 능력을 갖춘 전문교육 </a:t>
            </a:r>
            <a:r>
              <a:rPr lang="ko-KR" altLang="en-US" sz="1800" b="0" dirty="0" smtClean="0">
                <a:solidFill>
                  <a:srgbClr val="222222"/>
                </a:solidFill>
                <a:latin typeface="+mn-ea"/>
              </a:rPr>
              <a:t>강화</a:t>
            </a:r>
            <a:endParaRPr lang="en-US" altLang="ko-KR" sz="1800" b="0" dirty="0" smtClean="0">
              <a:solidFill>
                <a:srgbClr val="222222"/>
              </a:solidFill>
              <a:latin typeface="+mn-ea"/>
            </a:endParaRPr>
          </a:p>
          <a:p>
            <a:pPr marL="447675" lvl="2" indent="0">
              <a:buNone/>
            </a:pPr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45458" y="3533627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22" y="3389611"/>
            <a:ext cx="8082372" cy="293904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897986" y="3235329"/>
            <a:ext cx="2808312" cy="3034602"/>
          </a:xfrm>
          <a:prstGeom prst="round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49914" y="6342432"/>
            <a:ext cx="3816424" cy="273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40000" lnSpcReduction="20000"/>
          </a:bodyPr>
          <a:lstStyle/>
          <a:p>
            <a:r>
              <a:rPr lang="ko-KR" altLang="en-US" sz="3600" dirty="0" smtClean="0"/>
              <a:t>참조</a:t>
            </a:r>
            <a:r>
              <a:rPr lang="en-US" altLang="ko-KR" sz="3600" dirty="0" smtClean="0"/>
              <a:t>: </a:t>
            </a:r>
            <a:r>
              <a:rPr lang="ko-KR" altLang="en-US" sz="3600" dirty="0" smtClean="0"/>
              <a:t>정보통신진흥센터</a:t>
            </a:r>
            <a:r>
              <a:rPr lang="en-US" altLang="ko-KR" sz="3600" dirty="0" smtClean="0"/>
              <a:t>-SW</a:t>
            </a:r>
            <a:r>
              <a:rPr lang="ko-KR" altLang="en-US" sz="3600" dirty="0" err="1" smtClean="0"/>
              <a:t>중심사회</a:t>
            </a:r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55159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/>
              <a:t>2</a:t>
            </a:r>
            <a:r>
              <a:rPr lang="en-US" altLang="ko-KR" sz="2800" dirty="0" smtClean="0"/>
              <a:t>. SW </a:t>
            </a:r>
            <a:r>
              <a:rPr lang="ko-KR" altLang="en-US" sz="2800" dirty="0" err="1" smtClean="0"/>
              <a:t>중심대학의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SW</a:t>
            </a:r>
            <a:r>
              <a:rPr lang="ko-KR" altLang="en-US" sz="2800" dirty="0" smtClean="0"/>
              <a:t>실무교육</a:t>
            </a:r>
            <a:r>
              <a:rPr lang="en-US" altLang="ko-KR" sz="2800" dirty="0" smtClean="0"/>
              <a:t>	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352928" cy="5655865"/>
          </a:xfrm>
        </p:spPr>
        <p:txBody>
          <a:bodyPr/>
          <a:lstStyle/>
          <a:p>
            <a:r>
              <a:rPr lang="en-US" altLang="ko-KR" sz="2000" dirty="0" smtClean="0"/>
              <a:t>SW </a:t>
            </a:r>
            <a:r>
              <a:rPr lang="ko-KR" altLang="en-US" sz="2000" dirty="0" smtClean="0"/>
              <a:t>중심대학</a:t>
            </a:r>
            <a:endParaRPr lang="en-US" altLang="ko-KR" sz="2000" dirty="0" smtClean="0"/>
          </a:p>
          <a:p>
            <a:pPr lvl="1"/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SW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교육과정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개선</a:t>
            </a:r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2"/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1,2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학년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: SW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기초과정</a:t>
            </a:r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2"/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3,4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학년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: SW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심화과정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 (</a:t>
            </a:r>
            <a:r>
              <a:rPr lang="en-US" altLang="ko-KR" sz="1600" dirty="0" err="1" smtClean="0">
                <a:solidFill>
                  <a:srgbClr val="222222"/>
                </a:solidFill>
                <a:latin typeface="+mn-ea"/>
              </a:rPr>
              <a:t>IoT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, AI, Data Science, Mobile)</a:t>
            </a:r>
          </a:p>
          <a:p>
            <a:pPr lvl="2"/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대학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-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대학원 협력 프로그램 운영</a:t>
            </a:r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2"/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SW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융합 교육의 질적 향상</a:t>
            </a:r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1"/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SW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융합 인재 양성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: </a:t>
            </a:r>
          </a:p>
          <a:p>
            <a:pPr lvl="2"/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전공자</a:t>
            </a:r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3"/>
            <a:r>
              <a:rPr lang="ko-KR" altLang="en-US" sz="1400" dirty="0" smtClean="0">
                <a:solidFill>
                  <a:srgbClr val="222222"/>
                </a:solidFill>
                <a:latin typeface="+mn-ea"/>
              </a:rPr>
              <a:t>산학프로젝트</a:t>
            </a:r>
            <a:endParaRPr lang="en-US" altLang="ko-KR" sz="1400" dirty="0" smtClean="0">
              <a:solidFill>
                <a:srgbClr val="222222"/>
              </a:solidFill>
              <a:latin typeface="+mn-ea"/>
            </a:endParaRPr>
          </a:p>
          <a:p>
            <a:pPr lvl="3"/>
            <a:r>
              <a:rPr lang="ko-KR" altLang="en-US" sz="1400" dirty="0" smtClean="0">
                <a:solidFill>
                  <a:srgbClr val="222222"/>
                </a:solidFill>
                <a:latin typeface="+mn-ea"/>
              </a:rPr>
              <a:t>인턴십</a:t>
            </a:r>
            <a:endParaRPr lang="en-US" altLang="ko-KR" sz="1400" dirty="0" smtClean="0">
              <a:solidFill>
                <a:srgbClr val="222222"/>
              </a:solidFill>
              <a:latin typeface="+mn-ea"/>
            </a:endParaRPr>
          </a:p>
          <a:p>
            <a:pPr lvl="3"/>
            <a:r>
              <a:rPr lang="ko-KR" altLang="en-US" sz="1400" dirty="0" smtClean="0">
                <a:solidFill>
                  <a:srgbClr val="222222"/>
                </a:solidFill>
                <a:latin typeface="+mn-ea"/>
              </a:rPr>
              <a:t>현장 문제해결 능력 강화</a:t>
            </a:r>
            <a:endParaRPr lang="en-US" altLang="ko-KR" sz="1400" dirty="0" smtClean="0">
              <a:solidFill>
                <a:srgbClr val="222222"/>
              </a:solidFill>
              <a:latin typeface="+mn-ea"/>
            </a:endParaRPr>
          </a:p>
          <a:p>
            <a:pPr lvl="2"/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비전공자</a:t>
            </a:r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3"/>
            <a:r>
              <a:rPr lang="en-US" altLang="ko-KR" sz="1400" dirty="0" smtClean="0">
                <a:solidFill>
                  <a:srgbClr val="222222"/>
                </a:solidFill>
                <a:latin typeface="+mn-ea"/>
              </a:rPr>
              <a:t>SW </a:t>
            </a:r>
            <a:r>
              <a:rPr lang="ko-KR" altLang="en-US" sz="1400" dirty="0" smtClean="0">
                <a:solidFill>
                  <a:srgbClr val="222222"/>
                </a:solidFill>
                <a:latin typeface="+mn-ea"/>
              </a:rPr>
              <a:t>교양 필수</a:t>
            </a:r>
            <a:endParaRPr lang="en-US" altLang="ko-KR" sz="1400" dirty="0" smtClean="0">
              <a:solidFill>
                <a:srgbClr val="222222"/>
              </a:solidFill>
              <a:latin typeface="+mn-ea"/>
            </a:endParaRPr>
          </a:p>
          <a:p>
            <a:pPr lvl="3"/>
            <a:r>
              <a:rPr lang="ko-KR" altLang="en-US" sz="1400" dirty="0" smtClean="0">
                <a:solidFill>
                  <a:srgbClr val="222222"/>
                </a:solidFill>
                <a:latin typeface="+mn-ea"/>
              </a:rPr>
              <a:t>전공 특성에 맞는 </a:t>
            </a:r>
            <a:r>
              <a:rPr lang="en-US" altLang="ko-KR" sz="1400" dirty="0" smtClean="0">
                <a:solidFill>
                  <a:srgbClr val="222222"/>
                </a:solidFill>
                <a:latin typeface="+mn-ea"/>
              </a:rPr>
              <a:t>SW </a:t>
            </a:r>
            <a:r>
              <a:rPr lang="ko-KR" altLang="en-US" sz="1400" dirty="0" smtClean="0">
                <a:solidFill>
                  <a:srgbClr val="222222"/>
                </a:solidFill>
                <a:latin typeface="+mn-ea"/>
              </a:rPr>
              <a:t>교육</a:t>
            </a:r>
            <a:endParaRPr lang="en-US" altLang="ko-KR" sz="1400" dirty="0" smtClean="0">
              <a:solidFill>
                <a:srgbClr val="222222"/>
              </a:solidFill>
              <a:latin typeface="+mn-ea"/>
            </a:endParaRPr>
          </a:p>
          <a:p>
            <a:pPr lvl="2"/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지역산업특성과 수요를 반영한 전공 운영</a:t>
            </a:r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3"/>
            <a:r>
              <a:rPr lang="ko-KR" altLang="en-US" sz="1400" dirty="0" smtClean="0">
                <a:solidFill>
                  <a:srgbClr val="222222"/>
                </a:solidFill>
                <a:latin typeface="+mn-ea"/>
              </a:rPr>
              <a:t>스마트 팜</a:t>
            </a:r>
            <a:endParaRPr lang="en-US" altLang="ko-KR" sz="1400" dirty="0" smtClean="0">
              <a:solidFill>
                <a:srgbClr val="222222"/>
              </a:solidFill>
              <a:latin typeface="+mn-ea"/>
            </a:endParaRPr>
          </a:p>
          <a:p>
            <a:pPr lvl="3"/>
            <a:r>
              <a:rPr lang="ko-KR" altLang="en-US" sz="1400" dirty="0" smtClean="0">
                <a:solidFill>
                  <a:srgbClr val="222222"/>
                </a:solidFill>
                <a:latin typeface="+mn-ea"/>
              </a:rPr>
              <a:t>디지털전통문화</a:t>
            </a:r>
            <a:endParaRPr lang="en-US" altLang="ko-KR" sz="1400" dirty="0" smtClean="0">
              <a:solidFill>
                <a:srgbClr val="222222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1015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/>
              <a:t>2</a:t>
            </a:r>
            <a:r>
              <a:rPr lang="en-US" altLang="ko-KR" sz="2800" dirty="0" smtClean="0"/>
              <a:t>. SW </a:t>
            </a:r>
            <a:r>
              <a:rPr lang="ko-KR" altLang="en-US" sz="2800" dirty="0" err="1" smtClean="0"/>
              <a:t>중심대학의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SW</a:t>
            </a:r>
            <a:r>
              <a:rPr lang="ko-KR" altLang="en-US" sz="2800" dirty="0" smtClean="0"/>
              <a:t>실무교육</a:t>
            </a:r>
            <a:r>
              <a:rPr lang="en-US" altLang="ko-KR" sz="2800" dirty="0" smtClean="0"/>
              <a:t>	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352928" cy="5655865"/>
          </a:xfrm>
        </p:spPr>
        <p:txBody>
          <a:bodyPr/>
          <a:lstStyle/>
          <a:p>
            <a:r>
              <a:rPr lang="en-US" altLang="ko-KR" sz="2000" dirty="0" smtClean="0"/>
              <a:t>SW </a:t>
            </a:r>
            <a:r>
              <a:rPr lang="ko-KR" altLang="en-US" sz="2000" dirty="0" smtClean="0"/>
              <a:t>중심대학</a:t>
            </a:r>
            <a:endParaRPr lang="en-US" altLang="ko-KR" sz="2000" dirty="0" smtClean="0"/>
          </a:p>
          <a:p>
            <a:pPr lvl="1"/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수요자 중심의 인력양성</a:t>
            </a:r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2"/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산학프로젝트 운영</a:t>
            </a:r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2"/>
            <a:r>
              <a:rPr lang="ko-KR" altLang="en-US" sz="1600" b="0" dirty="0" smtClean="0">
                <a:solidFill>
                  <a:srgbClr val="222222"/>
                </a:solidFill>
                <a:latin typeface="+mn-ea"/>
              </a:rPr>
              <a:t>인턴십 운영</a:t>
            </a:r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2"/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SW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개발 전문업체 참여</a:t>
            </a:r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Open Source SW (OSS)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를 이용한 교육과정 운영</a:t>
            </a:r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2"/>
            <a:r>
              <a:rPr lang="en-US" altLang="ko-KR" sz="1600" b="0" dirty="0" smtClean="0">
                <a:solidFill>
                  <a:srgbClr val="222222"/>
                </a:solidFill>
                <a:latin typeface="+mn-ea"/>
              </a:rPr>
              <a:t>SW </a:t>
            </a:r>
            <a:r>
              <a:rPr lang="ko-KR" altLang="en-US" sz="1600" b="0" dirty="0" smtClean="0">
                <a:solidFill>
                  <a:srgbClr val="222222"/>
                </a:solidFill>
                <a:latin typeface="+mn-ea"/>
              </a:rPr>
              <a:t>융합 인재 양성과 </a:t>
            </a:r>
            <a:r>
              <a:rPr lang="en-US" altLang="ko-KR" sz="1600" b="0" dirty="0" smtClean="0">
                <a:solidFill>
                  <a:srgbClr val="222222"/>
                </a:solidFill>
                <a:latin typeface="+mn-ea"/>
              </a:rPr>
              <a:t>SW </a:t>
            </a:r>
            <a:r>
              <a:rPr lang="ko-KR" altLang="en-US" sz="1600" b="0" dirty="0" smtClean="0">
                <a:solidFill>
                  <a:srgbClr val="222222"/>
                </a:solidFill>
                <a:latin typeface="+mn-ea"/>
              </a:rPr>
              <a:t>가치 확산을 위해서 </a:t>
            </a:r>
            <a:r>
              <a:rPr lang="en-US" altLang="ko-KR" sz="1600" b="0" dirty="0" smtClean="0">
                <a:solidFill>
                  <a:srgbClr val="222222"/>
                </a:solidFill>
                <a:latin typeface="+mn-ea"/>
              </a:rPr>
              <a:t>OSS </a:t>
            </a:r>
            <a:r>
              <a:rPr lang="ko-KR" altLang="en-US" sz="1600" b="0" dirty="0" smtClean="0">
                <a:solidFill>
                  <a:srgbClr val="222222"/>
                </a:solidFill>
                <a:latin typeface="+mn-ea"/>
              </a:rPr>
              <a:t>도입 및 활용이 필요함</a:t>
            </a:r>
            <a:r>
              <a:rPr lang="en-US" altLang="ko-KR" sz="1600" b="0" dirty="0" smtClean="0">
                <a:solidFill>
                  <a:srgbClr val="222222"/>
                </a:solidFill>
                <a:latin typeface="+mn-ea"/>
              </a:rPr>
              <a:t>.</a:t>
            </a:r>
          </a:p>
          <a:p>
            <a:pPr lvl="2"/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OSS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실습 환경 구축</a:t>
            </a:r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2"/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학생들의 적극적인 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OSS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커뮤니티 참여를 독려</a:t>
            </a: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marL="266700" lvl="1" indent="0">
              <a:buNone/>
            </a:pPr>
            <a:endParaRPr lang="en-US" altLang="ko-KR" sz="1600" b="0" dirty="0">
              <a:solidFill>
                <a:srgbClr val="222222"/>
              </a:solidFill>
              <a:latin typeface="+mn-ea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10440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01910"/>
            <a:ext cx="7560840" cy="548680"/>
          </a:xfrm>
        </p:spPr>
        <p:txBody>
          <a:bodyPr/>
          <a:lstStyle/>
          <a:p>
            <a:r>
              <a:rPr lang="en-US" altLang="ko-KR" sz="2800" dirty="0"/>
              <a:t>3</a:t>
            </a:r>
            <a:r>
              <a:rPr lang="en-US" altLang="ko-KR" sz="2800" dirty="0" smtClean="0"/>
              <a:t>. SW</a:t>
            </a:r>
            <a:r>
              <a:rPr lang="ko-KR" altLang="en-US" sz="2800" dirty="0" smtClean="0"/>
              <a:t>실무교육을 위한 </a:t>
            </a:r>
            <a:r>
              <a:rPr lang="en-US" altLang="ko-KR" sz="2800" dirty="0" smtClean="0"/>
              <a:t>OSS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085502"/>
            <a:ext cx="8352928" cy="5655865"/>
          </a:xfrm>
        </p:spPr>
        <p:txBody>
          <a:bodyPr/>
          <a:lstStyle/>
          <a:p>
            <a:r>
              <a:rPr lang="en-US" altLang="ko-KR" sz="2000" dirty="0" smtClean="0"/>
              <a:t>Open Source SW(OSS)</a:t>
            </a:r>
          </a:p>
          <a:p>
            <a:pPr lvl="1"/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Open Source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 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SW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란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? </a:t>
            </a:r>
          </a:p>
          <a:p>
            <a:pPr lvl="2"/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오픈소스의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살아있는 소프트웨어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.</a:t>
            </a:r>
          </a:p>
          <a:p>
            <a:pPr lvl="2"/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소프트웨어 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등을 만들 때 해당 소프트웨어가 어떻게 만들어졌는지 알 수 있도록 일종의 프로그래밍 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'</a:t>
            </a:r>
            <a:r>
              <a:rPr lang="ko-KR" altLang="en-US" sz="1600" b="1" dirty="0" err="1">
                <a:solidFill>
                  <a:srgbClr val="222222"/>
                </a:solidFill>
                <a:latin typeface="+mn-ea"/>
              </a:rPr>
              <a:t>설계지도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'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인 소스코드를 무료 공개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222222"/>
                </a:solidFill>
                <a:latin typeface="+mn-ea"/>
              </a:rPr>
              <a:t>배포하는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것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. </a:t>
            </a:r>
          </a:p>
          <a:p>
            <a:pPr lvl="2"/>
            <a:endParaRPr lang="en-US" altLang="ko-KR" sz="1600" dirty="0" smtClean="0">
              <a:solidFill>
                <a:srgbClr val="222222"/>
              </a:solidFill>
              <a:latin typeface="+mn-ea"/>
            </a:endParaRPr>
          </a:p>
          <a:p>
            <a:pPr lvl="1"/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OSS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필요성 및 중요성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 </a:t>
            </a:r>
          </a:p>
          <a:p>
            <a:pPr lvl="2"/>
            <a:r>
              <a:rPr lang="ko-KR" altLang="en-US" sz="1600" b="0" dirty="0">
                <a:solidFill>
                  <a:srgbClr val="222222"/>
                </a:solidFill>
                <a:latin typeface="+mn-ea"/>
              </a:rPr>
              <a:t>오픈소스는 개발</a:t>
            </a:r>
            <a:r>
              <a:rPr lang="en-US" altLang="ko-KR" sz="1600" b="0" dirty="0">
                <a:solidFill>
                  <a:srgbClr val="222222"/>
                </a:solidFill>
                <a:latin typeface="+mn-ea"/>
              </a:rPr>
              <a:t>, </a:t>
            </a:r>
            <a:r>
              <a:rPr lang="ko-KR" altLang="en-US" sz="1600" b="0" dirty="0">
                <a:solidFill>
                  <a:srgbClr val="222222"/>
                </a:solidFill>
                <a:latin typeface="+mn-ea"/>
              </a:rPr>
              <a:t>테스트</a:t>
            </a:r>
            <a:r>
              <a:rPr lang="en-US" altLang="ko-KR" sz="1600" b="0" dirty="0">
                <a:solidFill>
                  <a:srgbClr val="222222"/>
                </a:solidFill>
                <a:latin typeface="+mn-ea"/>
              </a:rPr>
              <a:t>, </a:t>
            </a:r>
            <a:r>
              <a:rPr lang="ko-KR" altLang="en-US" sz="1600" b="0" dirty="0">
                <a:solidFill>
                  <a:srgbClr val="222222"/>
                </a:solidFill>
                <a:latin typeface="+mn-ea"/>
              </a:rPr>
              <a:t>생산</a:t>
            </a:r>
            <a:r>
              <a:rPr lang="en-US" altLang="ko-KR" sz="1600" b="0" dirty="0">
                <a:solidFill>
                  <a:srgbClr val="222222"/>
                </a:solidFill>
                <a:latin typeface="+mn-ea"/>
              </a:rPr>
              <a:t>, </a:t>
            </a:r>
            <a:r>
              <a:rPr lang="ko-KR" altLang="en-US" sz="1600" b="0" dirty="0">
                <a:solidFill>
                  <a:srgbClr val="222222"/>
                </a:solidFill>
                <a:latin typeface="+mn-ea"/>
              </a:rPr>
              <a:t>보급</a:t>
            </a:r>
            <a:r>
              <a:rPr lang="en-US" altLang="ko-KR" sz="1600" b="0" dirty="0">
                <a:solidFill>
                  <a:srgbClr val="222222"/>
                </a:solidFill>
                <a:latin typeface="+mn-ea"/>
              </a:rPr>
              <a:t>, </a:t>
            </a:r>
            <a:r>
              <a:rPr lang="ko-KR" altLang="en-US" sz="1600" b="0" dirty="0">
                <a:solidFill>
                  <a:srgbClr val="222222"/>
                </a:solidFill>
                <a:latin typeface="+mn-ea"/>
              </a:rPr>
              <a:t>기술지원</a:t>
            </a:r>
            <a:r>
              <a:rPr lang="en-US" altLang="ko-KR" sz="1600" b="0" dirty="0">
                <a:solidFill>
                  <a:srgbClr val="222222"/>
                </a:solidFill>
                <a:latin typeface="+mn-ea"/>
              </a:rPr>
              <a:t>, AS </a:t>
            </a:r>
            <a:r>
              <a:rPr lang="ko-KR" altLang="en-US" sz="1600" b="0" dirty="0">
                <a:solidFill>
                  <a:srgbClr val="222222"/>
                </a:solidFill>
                <a:latin typeface="+mn-ea"/>
              </a:rPr>
              <a:t>등 전분야에 걸친 합성</a:t>
            </a:r>
            <a:r>
              <a:rPr lang="en-US" altLang="ko-KR" sz="1600" b="0" dirty="0">
                <a:solidFill>
                  <a:srgbClr val="222222"/>
                </a:solidFill>
                <a:latin typeface="+mn-ea"/>
              </a:rPr>
              <a:t>•</a:t>
            </a:r>
            <a:r>
              <a:rPr lang="ko-KR" altLang="en-US" sz="1600" b="0" dirty="0">
                <a:solidFill>
                  <a:srgbClr val="222222"/>
                </a:solidFill>
                <a:latin typeface="+mn-ea"/>
              </a:rPr>
              <a:t>분열</a:t>
            </a:r>
            <a:r>
              <a:rPr lang="en-US" altLang="ko-KR" sz="1600" b="0" dirty="0">
                <a:solidFill>
                  <a:srgbClr val="222222"/>
                </a:solidFill>
                <a:latin typeface="+mn-ea"/>
              </a:rPr>
              <a:t>•</a:t>
            </a:r>
            <a:r>
              <a:rPr lang="ko-KR" altLang="en-US" sz="1600" b="0" dirty="0">
                <a:solidFill>
                  <a:srgbClr val="222222"/>
                </a:solidFill>
                <a:latin typeface="+mn-ea"/>
              </a:rPr>
              <a:t>증식하는 혁신으로 소프트웨어 </a:t>
            </a:r>
            <a:r>
              <a:rPr lang="ko-KR" altLang="en-US" sz="1600" b="0" dirty="0" smtClean="0">
                <a:solidFill>
                  <a:srgbClr val="222222"/>
                </a:solidFill>
                <a:latin typeface="+mn-ea"/>
              </a:rPr>
              <a:t>산업이</a:t>
            </a:r>
            <a:r>
              <a:rPr lang="en-US" altLang="ko-KR" sz="1600" dirty="0">
                <a:solidFill>
                  <a:srgbClr val="222222"/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srgbClr val="222222"/>
                </a:solidFill>
                <a:latin typeface="+mn-ea"/>
              </a:rPr>
              <a:t>요동치고 있음</a:t>
            </a:r>
            <a:r>
              <a:rPr lang="en-US" altLang="ko-KR" sz="1600" dirty="0" smtClean="0">
                <a:solidFill>
                  <a:srgbClr val="222222"/>
                </a:solidFill>
                <a:latin typeface="+mn-ea"/>
              </a:rPr>
              <a:t>.</a:t>
            </a:r>
            <a:endParaRPr lang="en-US" altLang="ko-KR" sz="1600" b="0" dirty="0" smtClean="0">
              <a:solidFill>
                <a:srgbClr val="222222"/>
              </a:solidFill>
              <a:latin typeface="+mn-ea"/>
            </a:endParaRPr>
          </a:p>
          <a:p>
            <a:pPr lvl="2"/>
            <a:r>
              <a:rPr lang="en-US" altLang="ko-KR" sz="1600" b="0" dirty="0" smtClean="0">
                <a:solidFill>
                  <a:srgbClr val="222222"/>
                </a:solidFill>
                <a:latin typeface="+mn-ea"/>
              </a:rPr>
              <a:t>ICT </a:t>
            </a:r>
            <a:r>
              <a:rPr lang="ko-KR" altLang="en-US" sz="1600" b="0" dirty="0" smtClean="0">
                <a:solidFill>
                  <a:srgbClr val="222222"/>
                </a:solidFill>
                <a:latin typeface="+mn-ea"/>
              </a:rPr>
              <a:t>전 분야에서 사용되고 있음</a:t>
            </a:r>
            <a:r>
              <a:rPr lang="en-US" altLang="ko-KR" sz="1600" b="0" dirty="0" smtClean="0">
                <a:solidFill>
                  <a:srgbClr val="222222"/>
                </a:solidFill>
                <a:latin typeface="+mn-ea"/>
              </a:rPr>
              <a:t>.</a:t>
            </a:r>
          </a:p>
          <a:p>
            <a:pPr lvl="3"/>
            <a:r>
              <a:rPr lang="ko-KR" altLang="en-US" sz="1400" b="0" dirty="0" err="1">
                <a:solidFill>
                  <a:srgbClr val="222222"/>
                </a:solidFill>
                <a:latin typeface="+mn-ea"/>
              </a:rPr>
              <a:t>사물인터넷</a:t>
            </a:r>
            <a:r>
              <a:rPr lang="en-US" altLang="ko-KR" sz="1400" b="0" dirty="0">
                <a:solidFill>
                  <a:srgbClr val="222222"/>
                </a:solidFill>
                <a:latin typeface="+mn-ea"/>
              </a:rPr>
              <a:t>(Internet of Things, </a:t>
            </a:r>
            <a:r>
              <a:rPr lang="en-US" altLang="ko-KR" sz="1400" b="0" dirty="0" err="1">
                <a:solidFill>
                  <a:srgbClr val="222222"/>
                </a:solidFill>
                <a:latin typeface="+mn-ea"/>
              </a:rPr>
              <a:t>IoT</a:t>
            </a:r>
            <a:r>
              <a:rPr lang="en-US" altLang="ko-KR" sz="1400" b="0" dirty="0">
                <a:solidFill>
                  <a:srgbClr val="222222"/>
                </a:solidFill>
                <a:latin typeface="+mn-ea"/>
              </a:rPr>
              <a:t>), </a:t>
            </a:r>
            <a:endParaRPr lang="en-US" altLang="ko-KR" sz="1400" b="0" dirty="0" smtClean="0">
              <a:solidFill>
                <a:srgbClr val="222222"/>
              </a:solidFill>
              <a:latin typeface="+mn-ea"/>
            </a:endParaRPr>
          </a:p>
          <a:p>
            <a:pPr lvl="3"/>
            <a:r>
              <a:rPr lang="ko-KR" altLang="en-US" sz="1400" dirty="0" smtClean="0">
                <a:solidFill>
                  <a:srgbClr val="222222"/>
                </a:solidFill>
                <a:latin typeface="+mn-ea"/>
              </a:rPr>
              <a:t>인공지능</a:t>
            </a:r>
            <a:r>
              <a:rPr lang="en-US" altLang="ko-KR" sz="1400" dirty="0" smtClean="0">
                <a:solidFill>
                  <a:srgbClr val="222222"/>
                </a:solidFill>
                <a:latin typeface="+mn-ea"/>
              </a:rPr>
              <a:t>(Artificial Intelligent)</a:t>
            </a:r>
            <a:endParaRPr lang="en-US" altLang="ko-KR" sz="1400" b="0" dirty="0" smtClean="0">
              <a:solidFill>
                <a:srgbClr val="222222"/>
              </a:solidFill>
              <a:latin typeface="+mn-ea"/>
            </a:endParaRPr>
          </a:p>
          <a:p>
            <a:pPr lvl="3"/>
            <a:r>
              <a:rPr lang="ko-KR" altLang="en-US" sz="1400" b="0" dirty="0" err="1" smtClean="0">
                <a:solidFill>
                  <a:srgbClr val="222222"/>
                </a:solidFill>
                <a:latin typeface="+mn-ea"/>
              </a:rPr>
              <a:t>클라우드</a:t>
            </a:r>
            <a:r>
              <a:rPr lang="en-US" altLang="ko-KR" sz="1400" b="0" dirty="0">
                <a:solidFill>
                  <a:srgbClr val="222222"/>
                </a:solidFill>
                <a:latin typeface="+mn-ea"/>
              </a:rPr>
              <a:t>(Cloud</a:t>
            </a:r>
            <a:r>
              <a:rPr lang="en-US" altLang="ko-KR" sz="1400" b="0" dirty="0" smtClean="0">
                <a:solidFill>
                  <a:srgbClr val="222222"/>
                </a:solidFill>
                <a:latin typeface="+mn-ea"/>
              </a:rPr>
              <a:t>)</a:t>
            </a:r>
          </a:p>
          <a:p>
            <a:pPr lvl="3"/>
            <a:r>
              <a:rPr lang="ko-KR" altLang="en-US" sz="1400" b="0" dirty="0" smtClean="0">
                <a:solidFill>
                  <a:srgbClr val="222222"/>
                </a:solidFill>
                <a:latin typeface="+mn-ea"/>
              </a:rPr>
              <a:t>데이터 사이언스</a:t>
            </a:r>
            <a:r>
              <a:rPr lang="en-US" altLang="ko-KR" sz="1400" b="0" dirty="0" smtClean="0">
                <a:solidFill>
                  <a:srgbClr val="222222"/>
                </a:solidFill>
                <a:latin typeface="+mn-ea"/>
              </a:rPr>
              <a:t>(Data Science)</a:t>
            </a:r>
          </a:p>
          <a:p>
            <a:pPr lvl="3"/>
            <a:r>
              <a:rPr lang="ko-KR" altLang="en-US" sz="1400" b="0" dirty="0" smtClean="0">
                <a:solidFill>
                  <a:srgbClr val="222222"/>
                </a:solidFill>
                <a:latin typeface="+mn-ea"/>
              </a:rPr>
              <a:t>모바일</a:t>
            </a:r>
            <a:r>
              <a:rPr lang="en-US" altLang="ko-KR" sz="1400" b="0" dirty="0">
                <a:solidFill>
                  <a:srgbClr val="222222"/>
                </a:solidFill>
                <a:latin typeface="+mn-ea"/>
              </a:rPr>
              <a:t>(Mobile</a:t>
            </a:r>
            <a:r>
              <a:rPr lang="en-US" altLang="ko-KR" sz="1400" b="0" dirty="0" smtClean="0">
                <a:solidFill>
                  <a:srgbClr val="222222"/>
                </a:solidFill>
                <a:latin typeface="+mn-ea"/>
              </a:rPr>
              <a:t>)</a:t>
            </a:r>
          </a:p>
          <a:p>
            <a:pPr lvl="3"/>
            <a:r>
              <a:rPr lang="ko-KR" altLang="en-US" sz="1400" b="0" dirty="0" smtClean="0">
                <a:solidFill>
                  <a:srgbClr val="222222"/>
                </a:solidFill>
                <a:latin typeface="+mn-ea"/>
              </a:rPr>
              <a:t>보안</a:t>
            </a:r>
            <a:r>
              <a:rPr lang="en-US" altLang="ko-KR" sz="1400" b="0" dirty="0">
                <a:solidFill>
                  <a:srgbClr val="222222"/>
                </a:solidFill>
                <a:latin typeface="+mn-ea"/>
              </a:rPr>
              <a:t>(Security</a:t>
            </a:r>
            <a:r>
              <a:rPr lang="en-US" altLang="ko-KR" sz="1400" b="0" dirty="0" smtClean="0">
                <a:solidFill>
                  <a:srgbClr val="222222"/>
                </a:solidFill>
                <a:latin typeface="+mn-ea"/>
              </a:rPr>
              <a:t>)</a:t>
            </a:r>
          </a:p>
          <a:p>
            <a:pPr lvl="3"/>
            <a:r>
              <a:rPr lang="ko-KR" altLang="en-US" sz="1400" b="0" dirty="0" smtClean="0">
                <a:solidFill>
                  <a:srgbClr val="222222"/>
                </a:solidFill>
                <a:latin typeface="+mn-ea"/>
              </a:rPr>
              <a:t>네트워크</a:t>
            </a:r>
            <a:r>
              <a:rPr lang="en-US" altLang="ko-KR" sz="1400" b="0" dirty="0">
                <a:solidFill>
                  <a:srgbClr val="222222"/>
                </a:solidFill>
                <a:latin typeface="+mn-ea"/>
              </a:rPr>
              <a:t>(Network</a:t>
            </a:r>
            <a:r>
              <a:rPr lang="en-US" altLang="ko-KR" sz="1400" b="0" dirty="0" smtClean="0">
                <a:solidFill>
                  <a:srgbClr val="222222"/>
                </a:solidFill>
                <a:latin typeface="+mn-ea"/>
              </a:rPr>
              <a:t>)</a:t>
            </a:r>
          </a:p>
          <a:p>
            <a:pPr lvl="3"/>
            <a:r>
              <a:rPr lang="ko-KR" altLang="en-US" sz="1400" b="0" dirty="0" smtClean="0">
                <a:solidFill>
                  <a:srgbClr val="222222"/>
                </a:solidFill>
                <a:latin typeface="+mn-ea"/>
              </a:rPr>
              <a:t>시스템 </a:t>
            </a:r>
            <a:r>
              <a:rPr lang="ko-KR" altLang="en-US" sz="1400" b="0" dirty="0">
                <a:solidFill>
                  <a:srgbClr val="222222"/>
                </a:solidFill>
                <a:latin typeface="+mn-ea"/>
              </a:rPr>
              <a:t>통합</a:t>
            </a:r>
            <a:r>
              <a:rPr lang="en-US" altLang="ko-KR" sz="1400" b="0" dirty="0">
                <a:solidFill>
                  <a:srgbClr val="222222"/>
                </a:solidFill>
                <a:latin typeface="+mn-ea"/>
              </a:rPr>
              <a:t>(System Integration</a:t>
            </a:r>
            <a:r>
              <a:rPr lang="en-US" altLang="ko-KR" sz="1400" b="0" dirty="0" smtClean="0">
                <a:solidFill>
                  <a:srgbClr val="222222"/>
                </a:solidFill>
                <a:latin typeface="+mn-ea"/>
              </a:rPr>
              <a:t>)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1115616" y="3789040"/>
            <a:ext cx="648072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61422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7226</TotalTime>
  <Words>1160</Words>
  <Application>Microsoft Office PowerPoint</Application>
  <PresentationFormat>화면 슬라이드 쇼(4:3)</PresentationFormat>
  <Paragraphs>385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8" baseType="lpstr">
      <vt:lpstr>Apple SD Gothic Neo</vt:lpstr>
      <vt:lpstr>HY견고딕</vt:lpstr>
      <vt:lpstr>Nanum Gothic</vt:lpstr>
      <vt:lpstr>Noto Sans KR</vt:lpstr>
      <vt:lpstr>Spoqa Han Sans</vt:lpstr>
      <vt:lpstr>굴림</vt:lpstr>
      <vt:lpstr>맑은 고딕</vt:lpstr>
      <vt:lpstr>Arial</vt:lpstr>
      <vt:lpstr>Garamond</vt:lpstr>
      <vt:lpstr>Tahoma</vt:lpstr>
      <vt:lpstr>Times New Roman</vt:lpstr>
      <vt:lpstr>Wingdings</vt:lpstr>
      <vt:lpstr>Office 테마</vt:lpstr>
      <vt:lpstr>SW 중심대학의 SW 실무교육</vt:lpstr>
      <vt:lpstr>PowerPoint 프레젠테이션</vt:lpstr>
      <vt:lpstr>1. SW 중심사회 </vt:lpstr>
      <vt:lpstr>1. SW 중심사회 </vt:lpstr>
      <vt:lpstr>1. SW 중심사회 </vt:lpstr>
      <vt:lpstr>2. SW 중심대학의 SW실무교육 </vt:lpstr>
      <vt:lpstr>2. SW 중심대학의 SW실무교육 </vt:lpstr>
      <vt:lpstr>2. SW 중심대학의 SW실무교육 </vt:lpstr>
      <vt:lpstr>3. SW실무교육을 위한 OSS</vt:lpstr>
      <vt:lpstr>3. SW실무교육을 위한 OSS</vt:lpstr>
      <vt:lpstr>3. SW실무교육을 위한 OSS</vt:lpstr>
      <vt:lpstr>3. SW실무교육을 위한 OSS</vt:lpstr>
      <vt:lpstr>4. OSS에서 Git</vt:lpstr>
      <vt:lpstr>4. OSS에서 Git</vt:lpstr>
      <vt:lpstr>4. OSS에서 Git</vt:lpstr>
      <vt:lpstr>4. OSS에서 Git</vt:lpstr>
      <vt:lpstr>4. OSS에서 Git</vt:lpstr>
      <vt:lpstr>4. OSS에서 Git</vt:lpstr>
      <vt:lpstr>4. OSS에서 Git</vt:lpstr>
      <vt:lpstr>4. OSS에서 Git</vt:lpstr>
      <vt:lpstr>4. OSS에서 Git</vt:lpstr>
      <vt:lpstr>4. OSS에서 Git</vt:lpstr>
      <vt:lpstr>4. OSS에서 Git</vt:lpstr>
      <vt:lpstr>4. OSS에서 Git</vt:lpstr>
      <vt:lpstr>5. 질의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t</cp:lastModifiedBy>
  <cp:revision>731</cp:revision>
  <dcterms:created xsi:type="dcterms:W3CDTF">2012-07-11T10:23:22Z</dcterms:created>
  <dcterms:modified xsi:type="dcterms:W3CDTF">2019-06-24T03:35:15Z</dcterms:modified>
</cp:coreProperties>
</file>